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51"/>
  </p:notesMasterIdLst>
  <p:sldIdLst>
    <p:sldId id="357" r:id="rId5"/>
    <p:sldId id="428" r:id="rId6"/>
    <p:sldId id="4352" r:id="rId7"/>
    <p:sldId id="417" r:id="rId8"/>
    <p:sldId id="429" r:id="rId9"/>
    <p:sldId id="4191" r:id="rId10"/>
    <p:sldId id="365" r:id="rId11"/>
    <p:sldId id="4192" r:id="rId12"/>
    <p:sldId id="430" r:id="rId13"/>
    <p:sldId id="431" r:id="rId14"/>
    <p:sldId id="378" r:id="rId15"/>
    <p:sldId id="4359" r:id="rId16"/>
    <p:sldId id="414" r:id="rId17"/>
    <p:sldId id="443" r:id="rId18"/>
    <p:sldId id="444" r:id="rId19"/>
    <p:sldId id="4360" r:id="rId20"/>
    <p:sldId id="445" r:id="rId21"/>
    <p:sldId id="4354" r:id="rId22"/>
    <p:sldId id="364" r:id="rId23"/>
    <p:sldId id="4128" r:id="rId24"/>
    <p:sldId id="4357" r:id="rId25"/>
    <p:sldId id="377" r:id="rId26"/>
    <p:sldId id="379" r:id="rId27"/>
    <p:sldId id="380" r:id="rId28"/>
    <p:sldId id="376" r:id="rId29"/>
    <p:sldId id="4361" r:id="rId30"/>
    <p:sldId id="4193" r:id="rId31"/>
    <p:sldId id="385" r:id="rId32"/>
    <p:sldId id="4296" r:id="rId33"/>
    <p:sldId id="403" r:id="rId34"/>
    <p:sldId id="391" r:id="rId35"/>
    <p:sldId id="404" r:id="rId36"/>
    <p:sldId id="454" r:id="rId37"/>
    <p:sldId id="405" r:id="rId38"/>
    <p:sldId id="406" r:id="rId39"/>
    <p:sldId id="407" r:id="rId40"/>
    <p:sldId id="4188" r:id="rId41"/>
    <p:sldId id="387" r:id="rId42"/>
    <p:sldId id="408" r:id="rId43"/>
    <p:sldId id="409" r:id="rId44"/>
    <p:sldId id="4189" r:id="rId45"/>
    <p:sldId id="4353" r:id="rId46"/>
    <p:sldId id="388" r:id="rId47"/>
    <p:sldId id="4351" r:id="rId48"/>
    <p:sldId id="4190" r:id="rId49"/>
    <p:sldId id="427"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90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834"/>
    <a:srgbClr val="5DB88D"/>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79"/>
    <p:restoredTop sz="94343" autoAdjust="0"/>
  </p:normalViewPr>
  <p:slideViewPr>
    <p:cSldViewPr snapToGrid="0">
      <p:cViewPr varScale="1">
        <p:scale>
          <a:sx n="97" d="100"/>
          <a:sy n="97" d="100"/>
        </p:scale>
        <p:origin x="77" y="120"/>
      </p:cViewPr>
      <p:guideLst>
        <p:guide orient="horz" pos="1643"/>
        <p:guide pos="290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41.png"/></Relationships>
</file>

<file path=ppt/diagrams/_rels/data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dirty="0"/>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dirty="0"/>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dirty="0"/>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dirty="0"/>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gm:t>
    </dgm:pt>
    <dgm:pt modelId="{4BC7DB5E-4EA7-4299-B93D-0D9D5AA38137}" type="parTrans" cxnId="{23C58160-D597-4507-AB5C-527BD0476651}">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FF44A63-9F13-4E65-9EB8-4EBFDFEA564E}" type="sib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a:t>16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a:t>UCAS Undergraduate application opens for 2024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a:t>5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a:t>First day UCAS can receive a completed application to process.</a:t>
          </a:r>
          <a:endParaRPr lang="en-US"/>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16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31 January 2024</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a:t>28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43B413B2-2F62-435E-9DDB-371F75A82645}">
      <dgm:prSet/>
      <dgm:spPr/>
      <dgm:t>
        <a:bodyPr/>
        <a:lstStyle/>
        <a:p>
          <a:pPr>
            <a:defRPr b="1"/>
          </a:pPr>
          <a:r>
            <a:rPr lang="en-GB"/>
            <a:t>2 May 2023 </a:t>
          </a:r>
        </a:p>
      </dgm:t>
    </dgm:pt>
    <dgm:pt modelId="{17DD022C-7D16-42D4-9274-6511BE348058}" type="parTrans" cxnId="{D4979FFA-A795-4F53-9A7F-68C6CDB99A7E}">
      <dgm:prSet/>
      <dgm:spPr/>
      <dgm:t>
        <a:bodyPr/>
        <a:lstStyle/>
        <a:p>
          <a:endParaRPr lang="en-GB"/>
        </a:p>
      </dgm:t>
    </dgm:pt>
    <dgm:pt modelId="{AD3E5FA2-CA75-48C0-95E2-DFF0476C0C8E}" type="sibTrans" cxnId="{D4979FFA-A795-4F53-9A7F-68C6CDB99A7E}">
      <dgm:prSet/>
      <dgm:spPr/>
      <dgm:t>
        <a:bodyPr/>
        <a:lstStyle/>
        <a:p>
          <a:endParaRPr lang="en-GB"/>
        </a:p>
      </dgm:t>
    </dgm:pt>
    <dgm:pt modelId="{EBCFCD5D-88C6-49F7-BC9D-A18E6AA4325B}">
      <dgm:prSet/>
      <dgm:spPr/>
      <dgm:t>
        <a:bodyPr/>
        <a:lstStyle/>
        <a:p>
          <a:r>
            <a:rPr lang="en-GB" b="0" i="0"/>
            <a:t>UCAS search tool displays 2024 courses.</a:t>
          </a:r>
          <a:endParaRPr lang="en-GB"/>
        </a:p>
      </dgm:t>
    </dgm:pt>
    <dgm:pt modelId="{49563317-76BC-4B95-A7F6-54187F58B19D}" type="parTrans" cxnId="{D07D2E13-6198-416F-989F-976B14BF26C7}">
      <dgm:prSet/>
      <dgm:spPr/>
      <dgm:t>
        <a:bodyPr/>
        <a:lstStyle/>
        <a:p>
          <a:endParaRPr lang="en-GB"/>
        </a:p>
      </dgm:t>
    </dgm:pt>
    <dgm:pt modelId="{EB818B48-DE8C-4154-B634-204F9E78C6C8}" type="sibTrans" cxnId="{D07D2E13-6198-416F-989F-976B14BF26C7}">
      <dgm:prSet/>
      <dgm:spPr/>
      <dgm:t>
        <a:bodyPr/>
        <a:lstStyle/>
        <a:p>
          <a:endParaRPr lang="en-GB"/>
        </a:p>
      </dgm:t>
    </dgm:pt>
    <dgm:pt modelId="{B9731211-E19F-4C11-81C5-B11F7D139A40}">
      <dgm:prSet/>
      <dgm:spPr/>
      <dgm:t>
        <a:bodyPr/>
        <a:lstStyle/>
        <a:p>
          <a:pPr>
            <a:defRPr b="1"/>
          </a:pPr>
          <a:r>
            <a:rPr lang="en-GB"/>
            <a:t>5 July</a:t>
          </a:r>
        </a:p>
      </dgm:t>
    </dgm:pt>
    <dgm:pt modelId="{FC62AC47-030F-49C7-94DB-C5E4FD200564}" type="parTrans" cxnId="{23F0B2BB-EA58-4EE1-BF47-B3FE67571A4A}">
      <dgm:prSet/>
      <dgm:spPr/>
      <dgm:t>
        <a:bodyPr/>
        <a:lstStyle/>
        <a:p>
          <a:endParaRPr lang="en-GB"/>
        </a:p>
      </dgm:t>
    </dgm:pt>
    <dgm:pt modelId="{9E87E6F2-2913-4636-8D43-FC53D5A4D6CE}" type="sibTrans" cxnId="{23F0B2BB-EA58-4EE1-BF47-B3FE67571A4A}">
      <dgm:prSet/>
      <dgm:spPr/>
      <dgm:t>
        <a:bodyPr/>
        <a:lstStyle/>
        <a:p>
          <a:endParaRPr lang="en-GB"/>
        </a:p>
      </dgm:t>
    </dgm:pt>
    <dgm:pt modelId="{799C49C3-A000-48EC-B0BF-6ED6997C53D4}">
      <dgm:prSet/>
      <dgm:spPr/>
      <dgm:t>
        <a:bodyPr/>
        <a:lstStyle/>
        <a:p>
          <a:r>
            <a:rPr lang="en-GB" dirty="0"/>
            <a:t>Clearing opens. </a:t>
          </a:r>
        </a:p>
      </dgm:t>
    </dgm:pt>
    <dgm:pt modelId="{CD311C46-1F7E-4ECE-B344-79C120B2DBD3}" type="parTrans" cxnId="{A49A1A94-F129-40AE-8C6D-2A8F6085D25C}">
      <dgm:prSet/>
      <dgm:spPr/>
      <dgm:t>
        <a:bodyPr/>
        <a:lstStyle/>
        <a:p>
          <a:endParaRPr lang="en-GB"/>
        </a:p>
      </dgm:t>
    </dgm:pt>
    <dgm:pt modelId="{A623BC93-EAE5-43A4-A4CE-989E7022F8E6}" type="sibTrans" cxnId="{A49A1A94-F129-40AE-8C6D-2A8F6085D25C}">
      <dgm:prSet/>
      <dgm:spPr/>
      <dgm:t>
        <a:bodyPr/>
        <a:lstStyle/>
        <a:p>
          <a:endParaRPr lang="en-GB"/>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6FF59469-C93A-4567-A1F0-86092D2A5678}" type="pres">
      <dgm:prSet presAssocID="{43B413B2-2F62-435E-9DDB-371F75A82645}" presName="composite" presStyleCnt="0"/>
      <dgm:spPr/>
    </dgm:pt>
    <dgm:pt modelId="{44D13FDF-4A9E-46DD-B0B6-851749889033}" type="pres">
      <dgm:prSet presAssocID="{43B413B2-2F62-435E-9DDB-371F75A82645}" presName="L1TextContainer" presStyleLbl="revTx" presStyleIdx="0" presStyleCnt="8">
        <dgm:presLayoutVars>
          <dgm:chMax val="1"/>
          <dgm:chPref val="1"/>
          <dgm:bulletEnabled val="1"/>
        </dgm:presLayoutVars>
      </dgm:prSet>
      <dgm:spPr/>
    </dgm:pt>
    <dgm:pt modelId="{A13E0600-541A-45F1-A672-70DC094380F8}" type="pres">
      <dgm:prSet presAssocID="{43B413B2-2F62-435E-9DDB-371F75A82645}" presName="L2TextContainerWrapper" presStyleCnt="0">
        <dgm:presLayoutVars>
          <dgm:chMax val="0"/>
          <dgm:chPref val="0"/>
          <dgm:bulletEnabled val="1"/>
        </dgm:presLayoutVars>
      </dgm:prSet>
      <dgm:spPr/>
    </dgm:pt>
    <dgm:pt modelId="{3FDF7E8D-DA83-41CA-9C71-FA5110A44656}" type="pres">
      <dgm:prSet presAssocID="{43B413B2-2F62-435E-9DDB-371F75A82645}" presName="L2TextContainer" presStyleLbl="bgAccFollowNode1" presStyleIdx="0" presStyleCnt="8"/>
      <dgm:spPr/>
    </dgm:pt>
    <dgm:pt modelId="{6EA128CF-315F-40FC-8BC4-1D3E63C75EBF}" type="pres">
      <dgm:prSet presAssocID="{43B413B2-2F62-435E-9DDB-371F75A82645}" presName="FlexibleEmptyPlaceHolder" presStyleCnt="0"/>
      <dgm:spPr/>
    </dgm:pt>
    <dgm:pt modelId="{9ED8B2F6-B4DB-487F-9BCB-2218317092F0}" type="pres">
      <dgm:prSet presAssocID="{43B413B2-2F62-435E-9DDB-371F75A82645}" presName="ConnectLine" presStyleLbl="alignNode1" presStyleIdx="0"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A1D47A7-2B11-4A1C-9C24-AF142E5ACA79}" type="pres">
      <dgm:prSet presAssocID="{43B413B2-2F62-435E-9DDB-371F75A82645}"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6DFA7940-079A-4D8C-9E7E-0773A6C8997C}" type="pres">
      <dgm:prSet presAssocID="{43B413B2-2F62-435E-9DDB-371F75A82645}" presName="EmptyPlaceHolder" presStyleCnt="0"/>
      <dgm:spPr/>
    </dgm:pt>
    <dgm:pt modelId="{BC55372D-C8B9-434B-8EA1-0F2B5F8F071C}" type="pres">
      <dgm:prSet presAssocID="{AD3E5FA2-CA75-48C0-95E2-DFF0476C0C8E}" presName="spaceBetweenRectangles" presStyleCnt="0"/>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1" presStyleCnt="8">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1" presStyleCnt="8"/>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1"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2" presStyleCnt="8">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2" presStyleCnt="8"/>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2"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3" presStyleCnt="8">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3" presStyleCnt="8" custScaleX="152889"/>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3" presStyleCnt="8"/>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4" presStyleCnt="8">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4" presStyleCnt="8"/>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4" presStyleCnt="8"/>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5" presStyleCnt="8">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5" presStyleCnt="8"/>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5" presStyleCnt="8"/>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6" presStyleCnt="8">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6" presStyleCnt="8"/>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6" presStyleCnt="8"/>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 modelId="{38918659-24C9-4798-BFD2-AB292F374BEE}" type="pres">
      <dgm:prSet presAssocID="{F0F231A9-D5BD-4A2B-BD18-053283DDF1D2}" presName="spaceBetweenRectangles" presStyleCnt="0"/>
      <dgm:spPr/>
    </dgm:pt>
    <dgm:pt modelId="{22CFC797-47F7-42DD-AE6D-A33FFCFC25D5}" type="pres">
      <dgm:prSet presAssocID="{B9731211-E19F-4C11-81C5-B11F7D139A40}" presName="composite" presStyleCnt="0"/>
      <dgm:spPr/>
    </dgm:pt>
    <dgm:pt modelId="{D3C98391-4342-4C52-8579-398548EFBA73}" type="pres">
      <dgm:prSet presAssocID="{B9731211-E19F-4C11-81C5-B11F7D139A40}" presName="L1TextContainer" presStyleLbl="revTx" presStyleIdx="7" presStyleCnt="8">
        <dgm:presLayoutVars>
          <dgm:chMax val="1"/>
          <dgm:chPref val="1"/>
          <dgm:bulletEnabled val="1"/>
        </dgm:presLayoutVars>
      </dgm:prSet>
      <dgm:spPr/>
    </dgm:pt>
    <dgm:pt modelId="{4C2D9A22-4762-440E-8ACC-A40871E15289}" type="pres">
      <dgm:prSet presAssocID="{B9731211-E19F-4C11-81C5-B11F7D139A40}" presName="L2TextContainerWrapper" presStyleCnt="0">
        <dgm:presLayoutVars>
          <dgm:chMax val="0"/>
          <dgm:chPref val="0"/>
          <dgm:bulletEnabled val="1"/>
        </dgm:presLayoutVars>
      </dgm:prSet>
      <dgm:spPr/>
    </dgm:pt>
    <dgm:pt modelId="{910427C9-DC09-467B-B1A1-1B21199AD566}" type="pres">
      <dgm:prSet presAssocID="{B9731211-E19F-4C11-81C5-B11F7D139A40}" presName="L2TextContainer" presStyleLbl="bgAccFollowNode1" presStyleIdx="7" presStyleCnt="8" custScaleX="129619"/>
      <dgm:spPr/>
    </dgm:pt>
    <dgm:pt modelId="{EF993CA1-3485-46D0-89B9-3584AE53CBEA}" type="pres">
      <dgm:prSet presAssocID="{B9731211-E19F-4C11-81C5-B11F7D139A40}" presName="FlexibleEmptyPlaceHolder" presStyleCnt="0"/>
      <dgm:spPr/>
    </dgm:pt>
    <dgm:pt modelId="{7C8804E5-9F8B-4B8A-83D2-B355480CE897}" type="pres">
      <dgm:prSet presAssocID="{B9731211-E19F-4C11-81C5-B11F7D139A40}" presName="ConnectLine" presStyleLbl="alignNode1" presStyleIdx="7"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C01EA4B-B379-498D-A5FE-8038F39BEA44}" type="pres">
      <dgm:prSet presAssocID="{B9731211-E19F-4C11-81C5-B11F7D139A40}"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0615C6AB-B3A3-4217-A701-990323C532FB}" type="pres">
      <dgm:prSet presAssocID="{B9731211-E19F-4C11-81C5-B11F7D139A40}" presName="EmptyPlaceHolder" presStyleCnt="0"/>
      <dgm:spPr/>
    </dgm:pt>
  </dgm:ptLst>
  <dgm:cxnLst>
    <dgm:cxn modelId="{90C34205-C4C5-42E6-A393-9479B57BF29F}" srcId="{CB7D4C34-F285-4338-B5B0-CECEDB17EB8C}" destId="{3C5D053E-F86D-42CA-B50F-35F236E683CE}" srcOrd="1"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D07D2E13-6198-416F-989F-976B14BF26C7}" srcId="{43B413B2-2F62-435E-9DDB-371F75A82645}" destId="{EBCFCD5D-88C6-49F7-BC9D-A18E6AA4325B}" srcOrd="0" destOrd="0" parTransId="{49563317-76BC-4B95-A7F6-54187F58B19D}" sibTransId="{EB818B48-DE8C-4154-B634-204F9E78C6C8}"/>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F5A14121-6947-48D5-B8C6-E88BE3FC2510}" type="presOf" srcId="{43B413B2-2F62-435E-9DDB-371F75A82645}" destId="{44D13FDF-4A9E-46DD-B0B6-851749889033}" srcOrd="0" destOrd="0" presId="urn:microsoft.com/office/officeart/2017/3/layout/HorizontalPathTimeline"/>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F4A75D4A-A660-4F86-BEFB-B30652174A1E}" type="presOf" srcId="{EBCFCD5D-88C6-49F7-BC9D-A18E6AA4325B}" destId="{3FDF7E8D-DA83-41CA-9C71-FA5110A44656}" srcOrd="0" destOrd="0" presId="urn:microsoft.com/office/officeart/2017/3/layout/HorizontalPathTimeline"/>
    <dgm:cxn modelId="{74071F52-95D7-4BB2-8463-01BE0A0D7411}" type="presOf" srcId="{B9731211-E19F-4C11-81C5-B11F7D139A40}" destId="{D3C98391-4342-4C52-8579-398548EFBA73}" srcOrd="0" destOrd="0" presId="urn:microsoft.com/office/officeart/2017/3/layout/HorizontalPathTimeline"/>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A49A1A94-F129-40AE-8C6D-2A8F6085D25C}" srcId="{B9731211-E19F-4C11-81C5-B11F7D139A40}" destId="{799C49C3-A000-48EC-B0BF-6ED6997C53D4}" srcOrd="0" destOrd="0" parTransId="{CD311C46-1F7E-4ECE-B344-79C120B2DBD3}" sibTransId="{A623BC93-EAE5-43A4-A4CE-989E7022F8E6}"/>
    <dgm:cxn modelId="{5F823CA2-9A79-4DD4-B757-8B42286D3271}" srcId="{CB7D4C34-F285-4338-B5B0-CECEDB17EB8C}" destId="{C68AE64F-9762-4C86-8AE4-1BC276CD0A55}" srcOrd="3"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6"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5F9658BA-F8EF-424E-8F49-E959EB94E689}" type="presOf" srcId="{799C49C3-A000-48EC-B0BF-6ED6997C53D4}" destId="{910427C9-DC09-467B-B1A1-1B21199AD566}" srcOrd="0" destOrd="0" presId="urn:microsoft.com/office/officeart/2017/3/layout/HorizontalPathTimeline"/>
    <dgm:cxn modelId="{23F0B2BB-EA58-4EE1-BF47-B3FE67571A4A}" srcId="{CB7D4C34-F285-4338-B5B0-CECEDB17EB8C}" destId="{B9731211-E19F-4C11-81C5-B11F7D139A40}" srcOrd="7" destOrd="0" parTransId="{FC62AC47-030F-49C7-94DB-C5E4FD200564}" sibTransId="{9E87E6F2-2913-4636-8D43-FC53D5A4D6CE}"/>
    <dgm:cxn modelId="{B5FFEEC4-1C4F-4E4F-937F-7A10702AE118}" srcId="{CB7D4C34-F285-4338-B5B0-CECEDB17EB8C}" destId="{980E7C75-6CEC-4D6B-BA76-2D73E471542A}" srcOrd="5"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2"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D4979FFA-A795-4F53-9A7F-68C6CDB99A7E}" srcId="{CB7D4C34-F285-4338-B5B0-CECEDB17EB8C}" destId="{43B413B2-2F62-435E-9DDB-371F75A82645}" srcOrd="0" destOrd="0" parTransId="{17DD022C-7D16-42D4-9274-6511BE348058}" sibTransId="{AD3E5FA2-CA75-48C0-95E2-DFF0476C0C8E}"/>
    <dgm:cxn modelId="{A2EF5CFB-9BF9-408F-8B5E-DD463D5DEF2F}" srcId="{CB7D4C34-F285-4338-B5B0-CECEDB17EB8C}" destId="{77D45CEA-3214-4034-AD8B-BD46C172DB24}" srcOrd="4"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EDF53795-B2D7-4333-943A-B115EA6E9A91}" type="presParOf" srcId="{0E8C15A3-02E2-4077-95DD-C13B9873BE5A}" destId="{6FF59469-C93A-4567-A1F0-86092D2A5678}" srcOrd="0" destOrd="0" presId="urn:microsoft.com/office/officeart/2017/3/layout/HorizontalPathTimeline"/>
    <dgm:cxn modelId="{B69D37EC-9D0A-4FCA-9502-81047A7A661C}" type="presParOf" srcId="{6FF59469-C93A-4567-A1F0-86092D2A5678}" destId="{44D13FDF-4A9E-46DD-B0B6-851749889033}" srcOrd="0" destOrd="0" presId="urn:microsoft.com/office/officeart/2017/3/layout/HorizontalPathTimeline"/>
    <dgm:cxn modelId="{2E68BA31-61C8-480D-9D6B-9598E995CAB7}" type="presParOf" srcId="{6FF59469-C93A-4567-A1F0-86092D2A5678}" destId="{A13E0600-541A-45F1-A672-70DC094380F8}" srcOrd="1" destOrd="0" presId="urn:microsoft.com/office/officeart/2017/3/layout/HorizontalPathTimeline"/>
    <dgm:cxn modelId="{D6952258-110E-4CC1-BE9C-5B5736D5A89E}" type="presParOf" srcId="{A13E0600-541A-45F1-A672-70DC094380F8}" destId="{3FDF7E8D-DA83-41CA-9C71-FA5110A44656}" srcOrd="0" destOrd="0" presId="urn:microsoft.com/office/officeart/2017/3/layout/HorizontalPathTimeline"/>
    <dgm:cxn modelId="{A09D4376-12DF-424C-B16A-FEA61B4DBF74}" type="presParOf" srcId="{A13E0600-541A-45F1-A672-70DC094380F8}" destId="{6EA128CF-315F-40FC-8BC4-1D3E63C75EBF}" srcOrd="1" destOrd="0" presId="urn:microsoft.com/office/officeart/2017/3/layout/HorizontalPathTimeline"/>
    <dgm:cxn modelId="{043F23E4-B634-4861-A83C-4DF978C240EF}" type="presParOf" srcId="{6FF59469-C93A-4567-A1F0-86092D2A5678}" destId="{9ED8B2F6-B4DB-487F-9BCB-2218317092F0}" srcOrd="2" destOrd="0" presId="urn:microsoft.com/office/officeart/2017/3/layout/HorizontalPathTimeline"/>
    <dgm:cxn modelId="{B59E31E7-89DF-42DC-8926-C62F0E6CC3F2}" type="presParOf" srcId="{6FF59469-C93A-4567-A1F0-86092D2A5678}" destId="{AA1D47A7-2B11-4A1C-9C24-AF142E5ACA79}" srcOrd="3" destOrd="0" presId="urn:microsoft.com/office/officeart/2017/3/layout/HorizontalPathTimeline"/>
    <dgm:cxn modelId="{AA9C372A-BB0B-44E0-A4E1-79654867C21A}" type="presParOf" srcId="{6FF59469-C93A-4567-A1F0-86092D2A5678}" destId="{6DFA7940-079A-4D8C-9E7E-0773A6C8997C}" srcOrd="4" destOrd="0" presId="urn:microsoft.com/office/officeart/2017/3/layout/HorizontalPathTimeline"/>
    <dgm:cxn modelId="{A5AF23C0-14A5-4AA3-851C-507F6AAB3199}" type="presParOf" srcId="{0E8C15A3-02E2-4077-95DD-C13B9873BE5A}" destId="{BC55372D-C8B9-434B-8EA1-0F2B5F8F071C}" srcOrd="1" destOrd="0" presId="urn:microsoft.com/office/officeart/2017/3/layout/HorizontalPathTimeline"/>
    <dgm:cxn modelId="{83750A18-5E38-4A05-AFFA-132E8692553C}" type="presParOf" srcId="{0E8C15A3-02E2-4077-95DD-C13B9873BE5A}" destId="{E6A9829A-73AF-458E-AD69-8E3E6AA6948C}" srcOrd="2"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3" destOrd="0" presId="urn:microsoft.com/office/officeart/2017/3/layout/HorizontalPathTimeline"/>
    <dgm:cxn modelId="{A7D543B9-2002-4897-ADA7-6D2B09FB91D8}" type="presParOf" srcId="{0E8C15A3-02E2-4077-95DD-C13B9873BE5A}" destId="{E1E6538C-947C-4068-A1D6-33E8D59F09D6}" srcOrd="4"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5" destOrd="0" presId="urn:microsoft.com/office/officeart/2017/3/layout/HorizontalPathTimeline"/>
    <dgm:cxn modelId="{CCFB9951-5616-4803-AA08-F6279ABE495A}" type="presParOf" srcId="{0E8C15A3-02E2-4077-95DD-C13B9873BE5A}" destId="{338946AA-C90C-4EA9-847D-49599340A9E1}" srcOrd="6"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7" destOrd="0" presId="urn:microsoft.com/office/officeart/2017/3/layout/HorizontalPathTimeline"/>
    <dgm:cxn modelId="{EBCF62EF-C808-450A-BE37-226A0C70694F}" type="presParOf" srcId="{0E8C15A3-02E2-4077-95DD-C13B9873BE5A}" destId="{107BD114-3DC7-4211-81EC-05DEB4185256}" srcOrd="8"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9" destOrd="0" presId="urn:microsoft.com/office/officeart/2017/3/layout/HorizontalPathTimeline"/>
    <dgm:cxn modelId="{0C1D1FC3-2569-4453-BB6C-3FC6E6519551}" type="presParOf" srcId="{0E8C15A3-02E2-4077-95DD-C13B9873BE5A}" destId="{D3C758FB-73BD-4C4F-9A26-2E9B83FB5EEE}" srcOrd="10"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11" destOrd="0" presId="urn:microsoft.com/office/officeart/2017/3/layout/HorizontalPathTimeline"/>
    <dgm:cxn modelId="{D5666CDC-F24F-416C-937A-F00800D17ACF}" type="presParOf" srcId="{0E8C15A3-02E2-4077-95DD-C13B9873BE5A}" destId="{01364CD1-7B65-4625-AF99-3FB3F1EB06BF}" srcOrd="12"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 modelId="{2087176D-1DD1-439A-8798-1365EDE241C5}" type="presParOf" srcId="{0E8C15A3-02E2-4077-95DD-C13B9873BE5A}" destId="{38918659-24C9-4798-BFD2-AB292F374BEE}" srcOrd="13" destOrd="0" presId="urn:microsoft.com/office/officeart/2017/3/layout/HorizontalPathTimeline"/>
    <dgm:cxn modelId="{3EF1169B-C31E-4BE8-8644-32C1B0DC4523}" type="presParOf" srcId="{0E8C15A3-02E2-4077-95DD-C13B9873BE5A}" destId="{22CFC797-47F7-42DD-AE6D-A33FFCFC25D5}" srcOrd="14" destOrd="0" presId="urn:microsoft.com/office/officeart/2017/3/layout/HorizontalPathTimeline"/>
    <dgm:cxn modelId="{189346A1-3709-4C24-B78A-78C711A785BB}" type="presParOf" srcId="{22CFC797-47F7-42DD-AE6D-A33FFCFC25D5}" destId="{D3C98391-4342-4C52-8579-398548EFBA73}" srcOrd="0" destOrd="0" presId="urn:microsoft.com/office/officeart/2017/3/layout/HorizontalPathTimeline"/>
    <dgm:cxn modelId="{CCC7087E-9FA9-407F-94C8-C8FEB4C1076B}" type="presParOf" srcId="{22CFC797-47F7-42DD-AE6D-A33FFCFC25D5}" destId="{4C2D9A22-4762-440E-8ACC-A40871E15289}" srcOrd="1" destOrd="0" presId="urn:microsoft.com/office/officeart/2017/3/layout/HorizontalPathTimeline"/>
    <dgm:cxn modelId="{8DD30B7C-E76C-40C9-94F3-39CBC8B867AE}" type="presParOf" srcId="{4C2D9A22-4762-440E-8ACC-A40871E15289}" destId="{910427C9-DC09-467B-B1A1-1B21199AD566}" srcOrd="0" destOrd="0" presId="urn:microsoft.com/office/officeart/2017/3/layout/HorizontalPathTimeline"/>
    <dgm:cxn modelId="{B68DA993-2843-43A3-948E-17A64CAF1F7A}" type="presParOf" srcId="{4C2D9A22-4762-440E-8ACC-A40871E15289}" destId="{EF993CA1-3485-46D0-89B9-3584AE53CBEA}" srcOrd="1" destOrd="0" presId="urn:microsoft.com/office/officeart/2017/3/layout/HorizontalPathTimeline"/>
    <dgm:cxn modelId="{A14D6C93-5E59-47BC-AA02-3EAB538168F4}" type="presParOf" srcId="{22CFC797-47F7-42DD-AE6D-A33FFCFC25D5}" destId="{7C8804E5-9F8B-4B8A-83D2-B355480CE897}" srcOrd="2" destOrd="0" presId="urn:microsoft.com/office/officeart/2017/3/layout/HorizontalPathTimeline"/>
    <dgm:cxn modelId="{ED9C4F26-CBDC-4493-811E-C6114A5FF7BC}" type="presParOf" srcId="{22CFC797-47F7-42DD-AE6D-A33FFCFC25D5}" destId="{3C01EA4B-B379-498D-A5FE-8038F39BEA44}" srcOrd="3" destOrd="0" presId="urn:microsoft.com/office/officeart/2017/3/layout/HorizontalPathTimeline"/>
    <dgm:cxn modelId="{0958F881-10A0-48EA-BCD0-B52B22A0F13C}" type="presParOf" srcId="{22CFC797-47F7-42DD-AE6D-A33FFCFC25D5}" destId="{0615C6AB-B3A3-4217-A701-990323C532FB}"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914396" y="759725"/>
          <a:ext cx="2464486" cy="2573012"/>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1275312" y="1136534"/>
        <a:ext cx="1742654" cy="1819394"/>
      </dsp:txXfrm>
    </dsp:sp>
    <dsp:sp modelId="{EFE67232-8B1A-45B3-8407-9404BCD6F82D}">
      <dsp:nvSpPr>
        <dsp:cNvPr id="0" name=""/>
        <dsp:cNvSpPr/>
      </dsp:nvSpPr>
      <dsp:spPr>
        <a:xfrm>
          <a:off x="158902" y="0"/>
          <a:ext cx="3898548" cy="4064000"/>
        </a:xfrm>
        <a:prstGeom prst="blockArc">
          <a:avLst>
            <a:gd name="adj1" fmla="val 17527788"/>
            <a:gd name="adj2" fmla="val 4119114"/>
            <a:gd name="adj3" fmla="val 5750"/>
          </a:avLst>
        </a:prstGeom>
        <a:solidFill>
          <a:schemeClr val="accent1">
            <a:shade val="50000"/>
            <a:hueOff val="-175123"/>
            <a:satOff val="46724"/>
            <a:lumOff val="386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3029509" y="342595"/>
          <a:ext cx="1036030" cy="1036320"/>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Study</a:t>
          </a:r>
        </a:p>
      </dsp:txBody>
      <dsp:txXfrm>
        <a:off x="4144123" y="359257"/>
        <a:ext cx="1386766" cy="1002995"/>
      </dsp:txXfrm>
    </dsp:sp>
    <dsp:sp modelId="{7F7115EC-93F6-4DFD-BE44-5B566FC6F13C}">
      <dsp:nvSpPr>
        <dsp:cNvPr id="0" name=""/>
        <dsp:cNvSpPr/>
      </dsp:nvSpPr>
      <dsp:spPr>
        <a:xfrm>
          <a:off x="3429938" y="1521561"/>
          <a:ext cx="1036030" cy="103632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Job</a:t>
          </a:r>
        </a:p>
      </dsp:txBody>
      <dsp:txXfrm>
        <a:off x="4550330" y="1536192"/>
        <a:ext cx="1386766" cy="1002995"/>
      </dsp:txXfrm>
    </dsp:sp>
    <dsp:sp modelId="{F5C94676-FB89-4694-B6BA-92D2F33650F9}">
      <dsp:nvSpPr>
        <dsp:cNvPr id="0" name=""/>
        <dsp:cNvSpPr/>
      </dsp:nvSpPr>
      <dsp:spPr>
        <a:xfrm>
          <a:off x="3029509" y="2717190"/>
          <a:ext cx="1036030" cy="103632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Wage*</a:t>
          </a:r>
        </a:p>
      </dsp:txBody>
      <dsp:txXfrm>
        <a:off x="4144123" y="2738323"/>
        <a:ext cx="1386766" cy="1002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606509" y="1015724"/>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214278" y="1904872"/>
          <a:ext cx="1552148" cy="118159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sp:txBody>
      <dsp:txXfrm>
        <a:off x="214278" y="1904872"/>
        <a:ext cx="1552148" cy="1181597"/>
      </dsp:txXfrm>
    </dsp:sp>
    <dsp:sp modelId="{E9A2C174-6753-414D-8E90-1FBFE35C0187}">
      <dsp:nvSpPr>
        <dsp:cNvPr id="0" name=""/>
        <dsp:cNvSpPr/>
      </dsp:nvSpPr>
      <dsp:spPr>
        <a:xfrm>
          <a:off x="2339937" y="1013411"/>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963798" y="1899231"/>
          <a:ext cx="1552148" cy="118911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sp:txBody>
      <dsp:txXfrm>
        <a:off x="1963798" y="1899231"/>
        <a:ext cx="1552148" cy="1189118"/>
      </dsp:txXfrm>
    </dsp:sp>
    <dsp:sp modelId="{A30E2E11-3A94-40D2-98DC-094E6DF5690D}">
      <dsp:nvSpPr>
        <dsp:cNvPr id="0" name=""/>
        <dsp:cNvSpPr/>
      </dsp:nvSpPr>
      <dsp:spPr>
        <a:xfrm>
          <a:off x="4139153" y="1050985"/>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712991" y="1925098"/>
          <a:ext cx="1552148" cy="115463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sp:txBody>
      <dsp:txXfrm>
        <a:off x="3712991" y="1925098"/>
        <a:ext cx="1552148" cy="1154630"/>
      </dsp:txXfrm>
    </dsp:sp>
    <dsp:sp modelId="{8575EAAD-FB5D-42A8-833B-B42B551AD81E}">
      <dsp:nvSpPr>
        <dsp:cNvPr id="0" name=""/>
        <dsp:cNvSpPr/>
      </dsp:nvSpPr>
      <dsp:spPr>
        <a:xfrm>
          <a:off x="5792767" y="1088924"/>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65243" y="1945208"/>
          <a:ext cx="1552148" cy="1127815"/>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sp:txBody>
      <dsp:txXfrm>
        <a:off x="5465243" y="1945208"/>
        <a:ext cx="1552148" cy="1127815"/>
      </dsp:txXfrm>
    </dsp:sp>
    <dsp:sp modelId="{AB5DB8CD-4053-491E-8AF5-5F47C3511C01}">
      <dsp:nvSpPr>
        <dsp:cNvPr id="0" name=""/>
        <dsp:cNvSpPr/>
      </dsp:nvSpPr>
      <dsp:spPr>
        <a:xfrm>
          <a:off x="7625042" y="1053399"/>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193653" y="1943236"/>
          <a:ext cx="1552148" cy="1130445"/>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sp:txBody>
      <dsp:txXfrm>
        <a:off x="7193653" y="1943236"/>
        <a:ext cx="1552148" cy="11304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13FDF-4A9E-46DD-B0B6-851749889033}">
      <dsp:nvSpPr>
        <dsp:cNvPr id="0" name=""/>
        <dsp:cNvSpPr/>
      </dsp:nvSpPr>
      <dsp:spPr>
        <a:xfrm>
          <a:off x="176668"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GB" sz="1500" kern="1200"/>
            <a:t>2 May 2023 </a:t>
          </a:r>
        </a:p>
      </dsp:txBody>
      <dsp:txXfrm>
        <a:off x="176668" y="1532135"/>
        <a:ext cx="1392686" cy="322404"/>
      </dsp:txXfrm>
    </dsp:sp>
    <dsp:sp modelId="{D56D12F5-B9B5-40C3-B611-314CAFE494A1}">
      <dsp:nvSpPr>
        <dsp:cNvPr id="0" name=""/>
        <dsp:cNvSpPr/>
      </dsp:nvSpPr>
      <dsp:spPr>
        <a:xfrm>
          <a:off x="0" y="1369506"/>
          <a:ext cx="8685208"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F7E8D-DA83-41CA-9C71-FA5110A44656}">
      <dsp:nvSpPr>
        <dsp:cNvPr id="0" name=""/>
        <dsp:cNvSpPr/>
      </dsp:nvSpPr>
      <dsp:spPr>
        <a:xfrm>
          <a:off x="107034" y="364845"/>
          <a:ext cx="153195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b="0" i="0" kern="1200"/>
            <a:t>UCAS search tool displays 2024 courses.</a:t>
          </a:r>
          <a:endParaRPr lang="en-GB" sz="1100" kern="1200"/>
        </a:p>
      </dsp:txBody>
      <dsp:txXfrm>
        <a:off x="107034" y="364845"/>
        <a:ext cx="1531955" cy="519627"/>
      </dsp:txXfrm>
    </dsp:sp>
    <dsp:sp modelId="{9ED8B2F6-B4DB-487F-9BCB-2218317092F0}">
      <dsp:nvSpPr>
        <dsp:cNvPr id="0" name=""/>
        <dsp:cNvSpPr/>
      </dsp:nvSpPr>
      <dsp:spPr>
        <a:xfrm>
          <a:off x="873012"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BA693CE-EE3A-4E03-B255-3BEFA94A6FBB}">
      <dsp:nvSpPr>
        <dsp:cNvPr id="0" name=""/>
        <dsp:cNvSpPr/>
      </dsp:nvSpPr>
      <dsp:spPr>
        <a:xfrm>
          <a:off x="1047097"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16 May</a:t>
          </a:r>
        </a:p>
      </dsp:txBody>
      <dsp:txXfrm>
        <a:off x="1047097" y="998598"/>
        <a:ext cx="1392686" cy="322404"/>
      </dsp:txXfrm>
    </dsp:sp>
    <dsp:sp modelId="{53C96F62-C031-4DD7-A3A2-F093C9065DF4}">
      <dsp:nvSpPr>
        <dsp:cNvPr id="0" name=""/>
        <dsp:cNvSpPr/>
      </dsp:nvSpPr>
      <dsp:spPr>
        <a:xfrm>
          <a:off x="977463" y="1968665"/>
          <a:ext cx="1531955" cy="67164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Undergraduate application opens for 2024 entry.</a:t>
          </a:r>
        </a:p>
      </dsp:txBody>
      <dsp:txXfrm>
        <a:off x="977463" y="1968665"/>
        <a:ext cx="1531955" cy="671646"/>
      </dsp:txXfrm>
    </dsp:sp>
    <dsp:sp modelId="{6C55BC98-E113-4394-A450-86B89408B4EB}">
      <dsp:nvSpPr>
        <dsp:cNvPr id="0" name=""/>
        <dsp:cNvSpPr/>
      </dsp:nvSpPr>
      <dsp:spPr>
        <a:xfrm>
          <a:off x="1743441" y="1483631"/>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A1D47A7-2B11-4A1C-9C24-AF142E5ACA79}">
      <dsp:nvSpPr>
        <dsp:cNvPr id="0" name=""/>
        <dsp:cNvSpPr/>
      </dsp:nvSpPr>
      <dsp:spPr>
        <a:xfrm>
          <a:off x="83734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A529DF-B818-45A9-B9F2-565C6CF94BC4}">
      <dsp:nvSpPr>
        <dsp:cNvPr id="0" name=""/>
        <dsp:cNvSpPr/>
      </dsp:nvSpPr>
      <dsp:spPr>
        <a:xfrm>
          <a:off x="170777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0F818DB-450C-455C-B6A7-C3916E6AF905}">
      <dsp:nvSpPr>
        <dsp:cNvPr id="0" name=""/>
        <dsp:cNvSpPr/>
      </dsp:nvSpPr>
      <dsp:spPr>
        <a:xfrm>
          <a:off x="1917527"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5 September</a:t>
          </a:r>
        </a:p>
      </dsp:txBody>
      <dsp:txXfrm>
        <a:off x="1917527" y="1532135"/>
        <a:ext cx="1392686" cy="322404"/>
      </dsp:txXfrm>
    </dsp:sp>
    <dsp:sp modelId="{95A1243E-FB94-4A49-9F0C-1AF1AD4F05E3}">
      <dsp:nvSpPr>
        <dsp:cNvPr id="0" name=""/>
        <dsp:cNvSpPr/>
      </dsp:nvSpPr>
      <dsp:spPr>
        <a:xfrm>
          <a:off x="1847892" y="212826"/>
          <a:ext cx="1531955" cy="67164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a:t>First day UCAS can receive a completed application to process.</a:t>
          </a:r>
          <a:endParaRPr lang="en-US" sz="1100" kern="1200"/>
        </a:p>
      </dsp:txBody>
      <dsp:txXfrm>
        <a:off x="1847892" y="212826"/>
        <a:ext cx="1531955" cy="671646"/>
      </dsp:txXfrm>
    </dsp:sp>
    <dsp:sp modelId="{2F4203C1-ED6E-41FE-9202-2950B750DB83}">
      <dsp:nvSpPr>
        <dsp:cNvPr id="0" name=""/>
        <dsp:cNvSpPr/>
      </dsp:nvSpPr>
      <dsp:spPr>
        <a:xfrm>
          <a:off x="2613870" y="884472"/>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2EF7F3A-FB4F-4693-A7CE-7B09CC6E58D4}">
      <dsp:nvSpPr>
        <dsp:cNvPr id="0" name=""/>
        <dsp:cNvSpPr/>
      </dsp:nvSpPr>
      <dsp:spPr>
        <a:xfrm>
          <a:off x="3088622"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16 October</a:t>
          </a:r>
        </a:p>
      </dsp:txBody>
      <dsp:txXfrm>
        <a:off x="3088622" y="998598"/>
        <a:ext cx="1392686" cy="322404"/>
      </dsp:txXfrm>
    </dsp:sp>
    <dsp:sp modelId="{F061AC30-D993-4D24-99D1-301D368C94B0}">
      <dsp:nvSpPr>
        <dsp:cNvPr id="0" name=""/>
        <dsp:cNvSpPr/>
      </dsp:nvSpPr>
      <dsp:spPr>
        <a:xfrm>
          <a:off x="2613870" y="1968665"/>
          <a:ext cx="2342191" cy="8457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UCAS application deadline for courses in medicine, veterinary medicine/science, and dentistry, and courses at Oxford or Cambridge.</a:t>
          </a:r>
        </a:p>
      </dsp:txBody>
      <dsp:txXfrm>
        <a:off x="2613870" y="1968665"/>
        <a:ext cx="2342191" cy="845777"/>
      </dsp:txXfrm>
    </dsp:sp>
    <dsp:sp modelId="{EBD1418B-FE0F-41D5-8C0C-1B2A9C0038A9}">
      <dsp:nvSpPr>
        <dsp:cNvPr id="0" name=""/>
        <dsp:cNvSpPr/>
      </dsp:nvSpPr>
      <dsp:spPr>
        <a:xfrm>
          <a:off x="3784965" y="1483631"/>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1B397B3-BBAA-4341-9CB8-60FAB9037736}">
      <dsp:nvSpPr>
        <dsp:cNvPr id="0" name=""/>
        <dsp:cNvSpPr/>
      </dsp:nvSpPr>
      <dsp:spPr>
        <a:xfrm>
          <a:off x="257820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BDF45A-A86E-4C8F-B239-FD52D94A96E4}">
      <dsp:nvSpPr>
        <dsp:cNvPr id="0" name=""/>
        <dsp:cNvSpPr/>
      </dsp:nvSpPr>
      <dsp:spPr>
        <a:xfrm>
          <a:off x="374930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E1652-AAF5-476C-913A-97AB64807ADF}">
      <dsp:nvSpPr>
        <dsp:cNvPr id="0" name=""/>
        <dsp:cNvSpPr/>
      </dsp:nvSpPr>
      <dsp:spPr>
        <a:xfrm>
          <a:off x="4259718"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31 January 2024</a:t>
          </a:r>
        </a:p>
      </dsp:txBody>
      <dsp:txXfrm>
        <a:off x="4259718" y="1532135"/>
        <a:ext cx="1392686" cy="322404"/>
      </dsp:txXfrm>
    </dsp:sp>
    <dsp:sp modelId="{49FAC462-E57B-4D88-8141-B81497E5B362}">
      <dsp:nvSpPr>
        <dsp:cNvPr id="0" name=""/>
        <dsp:cNvSpPr/>
      </dsp:nvSpPr>
      <dsp:spPr>
        <a:xfrm>
          <a:off x="4190083" y="212826"/>
          <a:ext cx="1531955" cy="671646"/>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equal consideration application deadline.</a:t>
          </a:r>
        </a:p>
      </dsp:txBody>
      <dsp:txXfrm>
        <a:off x="4190083" y="212826"/>
        <a:ext cx="1531955" cy="671646"/>
      </dsp:txXfrm>
    </dsp:sp>
    <dsp:sp modelId="{6775224B-BFB9-4AA5-BB3B-7749E9BD74A3}">
      <dsp:nvSpPr>
        <dsp:cNvPr id="0" name=""/>
        <dsp:cNvSpPr/>
      </dsp:nvSpPr>
      <dsp:spPr>
        <a:xfrm>
          <a:off x="4956061"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CCC2FC-17C4-4635-B7B5-1A1A69927A33}">
      <dsp:nvSpPr>
        <dsp:cNvPr id="0" name=""/>
        <dsp:cNvSpPr/>
      </dsp:nvSpPr>
      <dsp:spPr>
        <a:xfrm>
          <a:off x="5130147"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28 February</a:t>
          </a:r>
        </a:p>
      </dsp:txBody>
      <dsp:txXfrm>
        <a:off x="5130147" y="998598"/>
        <a:ext cx="1392686" cy="322404"/>
      </dsp:txXfrm>
    </dsp:sp>
    <dsp:sp modelId="{7D290257-A469-4B37-9571-E7CA3774F458}">
      <dsp:nvSpPr>
        <dsp:cNvPr id="0" name=""/>
        <dsp:cNvSpPr/>
      </dsp:nvSpPr>
      <dsp:spPr>
        <a:xfrm>
          <a:off x="5060513" y="1968665"/>
          <a:ext cx="1531955" cy="3980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Extra opens.</a:t>
          </a:r>
        </a:p>
      </dsp:txBody>
      <dsp:txXfrm>
        <a:off x="5060513" y="1968665"/>
        <a:ext cx="1531955" cy="398012"/>
      </dsp:txXfrm>
    </dsp:sp>
    <dsp:sp modelId="{99962CDE-1507-4E70-BC36-C07C9C9D7768}">
      <dsp:nvSpPr>
        <dsp:cNvPr id="0" name=""/>
        <dsp:cNvSpPr/>
      </dsp:nvSpPr>
      <dsp:spPr>
        <a:xfrm>
          <a:off x="5826490"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D069A7A-7523-4E51-98D8-EC8446D3FEB3}">
      <dsp:nvSpPr>
        <dsp:cNvPr id="0" name=""/>
        <dsp:cNvSpPr/>
      </dsp:nvSpPr>
      <dsp:spPr>
        <a:xfrm>
          <a:off x="492039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F49D95-C237-468F-A2A4-2B2618132F85}">
      <dsp:nvSpPr>
        <dsp:cNvPr id="0" name=""/>
        <dsp:cNvSpPr/>
      </dsp:nvSpPr>
      <dsp:spPr>
        <a:xfrm>
          <a:off x="5790826"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82A993-C4FE-4995-8C33-A91637B9DB1D}">
      <dsp:nvSpPr>
        <dsp:cNvPr id="0" name=""/>
        <dsp:cNvSpPr/>
      </dsp:nvSpPr>
      <dsp:spPr>
        <a:xfrm>
          <a:off x="6000576" y="1532135"/>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30 June</a:t>
          </a:r>
        </a:p>
      </dsp:txBody>
      <dsp:txXfrm>
        <a:off x="6000576" y="1532135"/>
        <a:ext cx="1392686" cy="322404"/>
      </dsp:txXfrm>
    </dsp:sp>
    <dsp:sp modelId="{63A99FF9-F34B-4749-BD34-A0EA96D37D71}">
      <dsp:nvSpPr>
        <dsp:cNvPr id="0" name=""/>
        <dsp:cNvSpPr/>
      </dsp:nvSpPr>
      <dsp:spPr>
        <a:xfrm>
          <a:off x="5930942" y="212826"/>
          <a:ext cx="1531955" cy="67164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Last date for applications before Clearing opens.</a:t>
          </a:r>
        </a:p>
      </dsp:txBody>
      <dsp:txXfrm>
        <a:off x="5930942" y="212826"/>
        <a:ext cx="1531955" cy="671646"/>
      </dsp:txXfrm>
    </dsp:sp>
    <dsp:sp modelId="{36B9229A-1B49-4FF3-BD07-C7B93F8D9EEC}">
      <dsp:nvSpPr>
        <dsp:cNvPr id="0" name=""/>
        <dsp:cNvSpPr/>
      </dsp:nvSpPr>
      <dsp:spPr>
        <a:xfrm>
          <a:off x="6696919"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3C98391-4342-4C52-8579-398548EFBA73}">
      <dsp:nvSpPr>
        <dsp:cNvPr id="0" name=""/>
        <dsp:cNvSpPr/>
      </dsp:nvSpPr>
      <dsp:spPr>
        <a:xfrm>
          <a:off x="6993429" y="998598"/>
          <a:ext cx="1392686"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GB" sz="1500" kern="1200"/>
            <a:t>5 July</a:t>
          </a:r>
        </a:p>
      </dsp:txBody>
      <dsp:txXfrm>
        <a:off x="6993429" y="998598"/>
        <a:ext cx="1392686" cy="322404"/>
      </dsp:txXfrm>
    </dsp:sp>
    <dsp:sp modelId="{910427C9-DC09-467B-B1A1-1B21199AD566}">
      <dsp:nvSpPr>
        <dsp:cNvPr id="0" name=""/>
        <dsp:cNvSpPr/>
      </dsp:nvSpPr>
      <dsp:spPr>
        <a:xfrm>
          <a:off x="6696919" y="1968665"/>
          <a:ext cx="1985705" cy="39801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dirty="0"/>
            <a:t>Clearing opens. </a:t>
          </a:r>
        </a:p>
      </dsp:txBody>
      <dsp:txXfrm>
        <a:off x="6696919" y="1968665"/>
        <a:ext cx="1985705" cy="398012"/>
      </dsp:txXfrm>
    </dsp:sp>
    <dsp:sp modelId="{7C8804E5-9F8B-4B8A-83D2-B355480CE897}">
      <dsp:nvSpPr>
        <dsp:cNvPr id="0" name=""/>
        <dsp:cNvSpPr/>
      </dsp:nvSpPr>
      <dsp:spPr>
        <a:xfrm>
          <a:off x="7689772"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21B0288-2C14-4F74-A186-05ADD902C1BE}">
      <dsp:nvSpPr>
        <dsp:cNvPr id="0" name=""/>
        <dsp:cNvSpPr/>
      </dsp:nvSpPr>
      <dsp:spPr>
        <a:xfrm>
          <a:off x="6661255"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01EA4B-B379-498D-A5FE-8038F39BEA44}">
      <dsp:nvSpPr>
        <dsp:cNvPr id="0" name=""/>
        <dsp:cNvSpPr/>
      </dsp:nvSpPr>
      <dsp:spPr>
        <a:xfrm>
          <a:off x="765410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6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20</a:t>
            </a:fld>
            <a:endParaRPr lang="en-US"/>
          </a:p>
        </p:txBody>
      </p:sp>
    </p:spTree>
    <p:extLst>
      <p:ext uri="{BB962C8B-B14F-4D97-AF65-F5344CB8AC3E}">
        <p14:creationId xmlns:p14="http://schemas.microsoft.com/office/powerpoint/2010/main" val="48481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21</a:t>
            </a:fld>
            <a:endParaRPr lang="en-US"/>
          </a:p>
        </p:txBody>
      </p:sp>
    </p:spTree>
    <p:extLst>
      <p:ext uri="{BB962C8B-B14F-4D97-AF65-F5344CB8AC3E}">
        <p14:creationId xmlns:p14="http://schemas.microsoft.com/office/powerpoint/2010/main" val="259771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23</a:t>
            </a:fld>
            <a:endParaRPr lang="en-US"/>
          </a:p>
        </p:txBody>
      </p:sp>
    </p:spTree>
    <p:extLst>
      <p:ext uri="{BB962C8B-B14F-4D97-AF65-F5344CB8AC3E}">
        <p14:creationId xmlns:p14="http://schemas.microsoft.com/office/powerpoint/2010/main" val="378346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25</a:t>
            </a:fld>
            <a:endParaRPr lang="en-US" dirty="0"/>
          </a:p>
        </p:txBody>
      </p:sp>
    </p:spTree>
    <p:extLst>
      <p:ext uri="{BB962C8B-B14F-4D97-AF65-F5344CB8AC3E}">
        <p14:creationId xmlns:p14="http://schemas.microsoft.com/office/powerpoint/2010/main" val="97187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61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09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09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09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09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09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09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09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27.png"/><Relationship Id="rId4" Type="http://schemas.openxmlformats.org/officeDocument/2006/relationships/hyperlink" Target="https://www.ucas.com/careers/careers-qui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xml"/><Relationship Id="rId7" Type="http://schemas.openxmlformats.org/officeDocument/2006/relationships/diagramColors" Target="../diagrams/colors2.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4.svg"/><Relationship Id="rId4" Type="http://schemas.openxmlformats.org/officeDocument/2006/relationships/diagramData" Target="../diagrams/data2.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6.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ags" Target="../tags/tag6.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31.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8.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56.xml"/><Relationship Id="rId1" Type="http://schemas.openxmlformats.org/officeDocument/2006/relationships/tags" Target="../tags/tag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7.xml"/><Relationship Id="rId1" Type="http://schemas.openxmlformats.org/officeDocument/2006/relationships/tags" Target="../tags/tag1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0.xml"/><Relationship Id="rId1" Type="http://schemas.openxmlformats.org/officeDocument/2006/relationships/tags" Target="../tags/tag1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8.xml"/><Relationship Id="rId1" Type="http://schemas.openxmlformats.org/officeDocument/2006/relationships/tags" Target="../tags/tag13.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slideLayout" Target="../slideLayouts/slideLayout14.xml"/><Relationship Id="rId16" Type="http://schemas.openxmlformats.org/officeDocument/2006/relationships/image" Target="../media/image76.svg"/><Relationship Id="rId1" Type="http://schemas.openxmlformats.org/officeDocument/2006/relationships/tags" Target="../tags/tag1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0.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9.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6.xml"/><Relationship Id="rId1" Type="http://schemas.openxmlformats.org/officeDocument/2006/relationships/tags" Target="../tags/tag18.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8.xml"/><Relationship Id="rId1" Type="http://schemas.openxmlformats.org/officeDocument/2006/relationships/tags" Target="../tags/tag19.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6.xml"/><Relationship Id="rId1" Type="http://schemas.openxmlformats.org/officeDocument/2006/relationships/tags" Target="../tags/tag20.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9.xml"/><Relationship Id="rId1" Type="http://schemas.openxmlformats.org/officeDocument/2006/relationships/tags" Target="../tags/tag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80.xml"/><Relationship Id="rId1" Type="http://schemas.openxmlformats.org/officeDocument/2006/relationships/tags" Target="../tags/tag22.xml"/></Relationships>
</file>

<file path=ppt/slides/_rels/slide4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1.sv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55.xml"/><Relationship Id="rId6" Type="http://schemas.openxmlformats.org/officeDocument/2006/relationships/hyperlink" Target="https://www.ucas.com/parents-signup" TargetMode="External"/><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hyperlink" Target="https://www.ucas.com/undergraduate/applying-university/ucas-undergraduate-advice-parents-and-guardians#:~:text=guide%20for%20parents-,Guides%20to%20help%20you,-Parent%2C%20Guardian%2C%20an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slideLayout" Target="../slideLayouts/slideLayout60.xml"/><Relationship Id="rId1" Type="http://schemas.openxmlformats.org/officeDocument/2006/relationships/tags" Target="../tags/tag2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Parents evening </a:t>
            </a:r>
            <a:br>
              <a:rPr lang="en-US" dirty="0">
                <a:latin typeface="Roboto" panose="02000000000000000000" pitchFamily="2" charset="0"/>
              </a:rPr>
            </a:br>
            <a:r>
              <a:rPr lang="en-US" dirty="0">
                <a:latin typeface="Roboto" panose="02000000000000000000" pitchFamily="2" charset="0"/>
              </a:rPr>
              <a:t>presentation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a:xfrm>
            <a:off x="645459" y="3179844"/>
            <a:ext cx="4491318" cy="590550"/>
          </a:xfrm>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April 2023</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628062" cy="4011355"/>
          </a:xfrm>
        </p:spPr>
        <p:txBody>
          <a:bodyPr/>
          <a:lstStyle/>
          <a:p>
            <a:r>
              <a:rPr lang="en-GB" sz="1800" dirty="0">
                <a:latin typeface="Roboto Light" panose="02000000000000000000" pitchFamily="2" charset="0"/>
              </a:rPr>
              <a:t>What does the course cover?</a:t>
            </a:r>
          </a:p>
          <a:p>
            <a:pPr lvl="0">
              <a:lnSpc>
                <a:spcPct val="100000"/>
              </a:lnSpc>
              <a:buClr>
                <a:srgbClr val="3BC0C7"/>
              </a:buClr>
            </a:pPr>
            <a:r>
              <a:rPr lang="en-GB" sz="1800" dirty="0">
                <a:latin typeface="Roboto Light" panose="02000000000000000000" pitchFamily="2" charset="0"/>
              </a:rPr>
              <a:t>Courses with the same title may be very different. </a:t>
            </a:r>
          </a:p>
          <a:p>
            <a:pPr lvl="0">
              <a:lnSpc>
                <a:spcPct val="100000"/>
              </a:lnSpc>
              <a:buClr>
                <a:srgbClr val="3BC0C7"/>
              </a:buClr>
            </a:pPr>
            <a:r>
              <a:rPr lang="en-US" sz="1800" dirty="0">
                <a:latin typeface="Roboto Light" panose="02000000000000000000" pitchFamily="2" charset="0"/>
              </a:rPr>
              <a:t>Look carefully at the core course content, and the range of optional studies/modules available. </a:t>
            </a:r>
          </a:p>
          <a:p>
            <a:pPr lvl="0">
              <a:lnSpc>
                <a:spcPct val="100000"/>
              </a:lnSpc>
              <a:buClr>
                <a:srgbClr val="3BC0C7"/>
              </a:buClr>
            </a:pPr>
            <a:r>
              <a:rPr lang="en-US" sz="1800" dirty="0">
                <a:latin typeface="Roboto Light" panose="02000000000000000000" pitchFamily="2" charset="0"/>
              </a:rPr>
              <a:t>Which modules are the most interesting and relevant to your career aspirations?</a:t>
            </a:r>
          </a:p>
          <a:p>
            <a:pPr lvl="0">
              <a:lnSpc>
                <a:spcPct val="100000"/>
              </a:lnSpc>
              <a:buClr>
                <a:srgbClr val="3BC0C7"/>
              </a:buCl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rgbClr val="3BC0C7"/>
              </a:buCl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rgbClr val="3BC0C7"/>
              </a:buCl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dirty="0">
                <a:latin typeface="Roboto "/>
              </a:rPr>
              <a:t>Choosing the right course</a:t>
            </a:r>
          </a:p>
        </p:txBody>
      </p:sp>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09 May 2023</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87725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idx="4294967295"/>
          </p:nvPr>
        </p:nvSpPr>
        <p:spPr>
          <a:xfrm>
            <a:off x="645459" y="1014292"/>
            <a:ext cx="4240306" cy="1917167"/>
          </a:xfrm>
        </p:spPr>
        <p:txBody>
          <a:bodyPr>
            <a:normAutofit/>
          </a:bodyPr>
          <a:lstStyle/>
          <a:p>
            <a:r>
              <a:rPr lang="en-GB" sz="4500" dirty="0"/>
              <a:t>UCAS Hub</a:t>
            </a:r>
            <a:br>
              <a:rPr lang="en-GB" sz="4500" dirty="0"/>
            </a:br>
            <a:r>
              <a:rPr lang="en-GB" sz="1800" dirty="0"/>
              <a:t>Your discovery tool </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latin typeface="Roboto" panose="02000000000000000000" pitchFamily="2" charset="0"/>
              </a:rPr>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68923"/>
            <a:ext cx="4208462"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career, higher education, and application specialists by attending </a:t>
            </a:r>
            <a:r>
              <a:rPr lang="en-GB" sz="1500" dirty="0">
                <a:latin typeface="Roboto Light" panose="02000000000000000000" pitchFamily="2" charset="0"/>
                <a:hlinkClick r:id="rId3"/>
              </a:rPr>
              <a:t>Hub lives</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3" name="Picture 2">
            <a:extLst>
              <a:ext uri="{FF2B5EF4-FFF2-40B4-BE49-F238E27FC236}">
                <a16:creationId xmlns:a16="http://schemas.microsoft.com/office/drawing/2014/main" id="{DC049D39-7CA5-C5A5-4556-4FB5B6D32DB0}"/>
              </a:ext>
            </a:extLst>
          </p:cNvPr>
          <p:cNvPicPr>
            <a:picLocks noChangeAspect="1"/>
          </p:cNvPicPr>
          <p:nvPr/>
        </p:nvPicPr>
        <p:blipFill>
          <a:blip r:embed="rId5"/>
          <a:stretch>
            <a:fillRect/>
          </a:stretch>
        </p:blipFill>
        <p:spPr>
          <a:xfrm>
            <a:off x="4769962" y="1470097"/>
            <a:ext cx="3951558" cy="2456584"/>
          </a:xfrm>
          <a:prstGeom prst="roundRect">
            <a:avLst/>
          </a:prstGeom>
        </p:spPr>
      </p:pic>
    </p:spTree>
    <p:extLst>
      <p:ext uri="{BB962C8B-B14F-4D97-AF65-F5344CB8AC3E}">
        <p14:creationId xmlns:p14="http://schemas.microsoft.com/office/powerpoint/2010/main" val="187112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09 May 2023</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13</a:t>
            </a:fld>
            <a:endParaRPr lang="en-US"/>
          </a:p>
        </p:txBody>
      </p:sp>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200" dirty="0">
                <a:latin typeface="Roboto" panose="02000000000000000000" pitchFamily="2" charset="0"/>
              </a:rPr>
              <a:t>Personalised tools to help </a:t>
            </a:r>
          </a:p>
        </p:txBody>
      </p:sp>
      <p:pic>
        <p:nvPicPr>
          <p:cNvPr id="3" name="Picture 2">
            <a:extLst>
              <a:ext uri="{FF2B5EF4-FFF2-40B4-BE49-F238E27FC236}">
                <a16:creationId xmlns:a16="http://schemas.microsoft.com/office/drawing/2014/main" id="{CDC435F3-1D24-B386-C19E-108107972B93}"/>
              </a:ext>
            </a:extLst>
          </p:cNvPr>
          <p:cNvPicPr>
            <a:picLocks noChangeAspect="1"/>
          </p:cNvPicPr>
          <p:nvPr/>
        </p:nvPicPr>
        <p:blipFill>
          <a:blip r:embed="rId2"/>
          <a:stretch>
            <a:fillRect/>
          </a:stretch>
        </p:blipFill>
        <p:spPr>
          <a:xfrm>
            <a:off x="5726594" y="2795348"/>
            <a:ext cx="2866544" cy="2059793"/>
          </a:xfrm>
          <a:prstGeom prst="rect">
            <a:avLst/>
          </a:prstGeom>
        </p:spPr>
      </p:pic>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638015" y="3275418"/>
            <a:ext cx="5230522" cy="121058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Your favourites </a:t>
            </a:r>
          </a:p>
          <a:p>
            <a:pPr marL="0" indent="0">
              <a:buNone/>
            </a:pPr>
            <a:r>
              <a:rPr lang="en-GB" sz="1700" dirty="0">
                <a:solidFill>
                  <a:schemeClr val="bg1"/>
                </a:solidFill>
                <a:latin typeface="Roboto Light" panose="02000000000000000000" pitchFamily="2" charset="0"/>
              </a:rPr>
              <a:t>Search for courses, use to decide your top 5 choices,  manage, keep those favourite information pages to hand. Manage and edit at any time.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3234519" y="1322073"/>
            <a:ext cx="5705691" cy="142603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Explore your future </a:t>
            </a:r>
          </a:p>
          <a:p>
            <a:pPr marL="0" indent="0">
              <a:buNone/>
            </a:pPr>
            <a:r>
              <a:rPr lang="en-GB" sz="1700" dirty="0">
                <a:solidFill>
                  <a:schemeClr val="bg1"/>
                </a:solidFill>
                <a:latin typeface="Roboto Light" panose="02000000000000000000" pitchFamily="2" charset="0"/>
              </a:rPr>
              <a:t>Discover what to do with subject, industry, and career guides; discover where to go with city, employer and accommodation information. Explore apprenticeships and course opportunities for you. Favourite as you go. </a:t>
            </a:r>
          </a:p>
        </p:txBody>
      </p:sp>
      <p:sp>
        <p:nvSpPr>
          <p:cNvPr id="10" name="Date Placeholder 3">
            <a:extLst>
              <a:ext uri="{FF2B5EF4-FFF2-40B4-BE49-F238E27FC236}">
                <a16:creationId xmlns:a16="http://schemas.microsoft.com/office/drawing/2014/main" id="{039157DF-014E-FB9D-AF00-BFD95558A518}"/>
              </a:ext>
            </a:extLst>
          </p:cNvPr>
          <p:cNvSpPr txBox="1">
            <a:spLocks/>
          </p:cNvSpPr>
          <p:nvPr/>
        </p:nvSpPr>
        <p:spPr>
          <a:xfrm>
            <a:off x="6218691" y="4864666"/>
            <a:ext cx="2342597" cy="23597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solidFill>
                  <a:schemeClr val="bg1"/>
                </a:solidFill>
              </a:rPr>
              <a:t>			</a:t>
            </a:r>
            <a:fld id="{E13ED7F5-D386-9F4E-93F6-FF04FAB3DF3D}" type="datetime4">
              <a:rPr lang="en-GB" sz="900" smtClean="0">
                <a:solidFill>
                  <a:schemeClr val="bg1"/>
                </a:solidFill>
              </a:rPr>
              <a:pPr/>
              <a:t>09 May 2023</a:t>
            </a:fld>
            <a:endParaRPr lang="en-US" sz="900" dirty="0">
              <a:solidFill>
                <a:schemeClr val="bg1"/>
              </a:solidFill>
            </a:endParaRP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   </a:t>
            </a:r>
            <a:fld id="{D7A593A7-184A-6D43-8A36-702213271FF9}" type="slidenum">
              <a:rPr lang="en-US" sz="900" smtClean="0">
                <a:solidFill>
                  <a:schemeClr val="bg1"/>
                </a:solidFill>
              </a:rPr>
              <a:pPr/>
              <a:t>13</a:t>
            </a:fld>
            <a:endParaRPr lang="en-US" sz="900">
              <a:solidFill>
                <a:schemeClr val="bg1"/>
              </a:solidFill>
            </a:endParaRPr>
          </a:p>
        </p:txBody>
      </p:sp>
      <p:sp>
        <p:nvSpPr>
          <p:cNvPr id="13" name="Footer Placeholder 5">
            <a:extLst>
              <a:ext uri="{FF2B5EF4-FFF2-40B4-BE49-F238E27FC236}">
                <a16:creationId xmlns:a16="http://schemas.microsoft.com/office/drawing/2014/main" id="{E57046C0-10EF-E27E-D417-3937A6F84329}"/>
              </a:ext>
            </a:extLst>
          </p:cNvPr>
          <p:cNvSpPr txBox="1">
            <a:spLocks/>
          </p:cNvSpPr>
          <p:nvPr/>
        </p:nvSpPr>
        <p:spPr>
          <a:xfrm>
            <a:off x="287337" y="4865145"/>
            <a:ext cx="4482625"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Security marking: </a:t>
            </a:r>
            <a:r>
              <a:rPr lang="en-US" sz="900" b="1">
                <a:solidFill>
                  <a:schemeClr val="bg1"/>
                </a:solidFill>
              </a:rPr>
              <a:t>PUBLIC</a:t>
            </a:r>
            <a:endParaRPr lang="en-US" sz="900" b="1" dirty="0">
              <a:solidFill>
                <a:schemeClr val="bg1"/>
              </a:solidFill>
            </a:endParaRPr>
          </a:p>
        </p:txBody>
      </p:sp>
      <p:pic>
        <p:nvPicPr>
          <p:cNvPr id="17" name="Picture 16">
            <a:extLst>
              <a:ext uri="{FF2B5EF4-FFF2-40B4-BE49-F238E27FC236}">
                <a16:creationId xmlns:a16="http://schemas.microsoft.com/office/drawing/2014/main" id="{8D8BB4A1-2B3D-2753-5AAC-EEF1250CD58E}"/>
              </a:ext>
            </a:extLst>
          </p:cNvPr>
          <p:cNvPicPr>
            <a:picLocks noChangeAspect="1"/>
          </p:cNvPicPr>
          <p:nvPr/>
        </p:nvPicPr>
        <p:blipFill rotWithShape="1">
          <a:blip r:embed="rId3"/>
          <a:srcRect l="2473" t="2179" r="1567" b="2507"/>
          <a:stretch/>
        </p:blipFill>
        <p:spPr>
          <a:xfrm>
            <a:off x="461733" y="1199462"/>
            <a:ext cx="2605760" cy="1878918"/>
          </a:xfrm>
          <a:prstGeom prst="roundRect">
            <a:avLst>
              <a:gd name="adj" fmla="val 4696"/>
            </a:avLst>
          </a:prstGeom>
        </p:spPr>
      </p:pic>
    </p:spTree>
    <p:extLst>
      <p:ext uri="{BB962C8B-B14F-4D97-AF65-F5344CB8AC3E}">
        <p14:creationId xmlns:p14="http://schemas.microsoft.com/office/powerpoint/2010/main" val="319489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8" y="166221"/>
            <a:ext cx="7610869" cy="1019027"/>
          </a:xfrm>
        </p:spPr>
        <p:txBody>
          <a:bodyPr/>
          <a:lstStyle/>
          <a:p>
            <a:r>
              <a:rPr lang="en-GB" dirty="0">
                <a:latin typeface="Roboto" panose="02000000000000000000" pitchFamily="2" charset="0"/>
              </a:rPr>
              <a:t>Personalised tools to help</a:t>
            </a:r>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09 May 2023</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364163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latin typeface="Roboto" panose="02000000000000000000" pitchFamily="2" charset="0"/>
              </a:rPr>
              <a:t>Our advice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0592" y="1425118"/>
            <a:ext cx="2136885" cy="3252172"/>
          </a:xfrm>
        </p:spPr>
        <p:txBody>
          <a:bodyPr/>
          <a:lstStyle/>
          <a:p>
            <a:pPr marL="0" indent="0">
              <a:buNone/>
            </a:pPr>
            <a:r>
              <a:rPr lang="en-GB" sz="1800" b="1" dirty="0">
                <a:latin typeface="Roboto Light" panose="02000000000000000000" pitchFamily="2" charset="0"/>
              </a:rPr>
              <a:t>UCAS 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Join our </a:t>
            </a:r>
            <a:r>
              <a:rPr lang="en-GB" sz="1800" dirty="0">
                <a:solidFill>
                  <a:srgbClr val="1E2834"/>
                </a:solidFill>
                <a:latin typeface="Roboto Light" panose="02000000000000000000" pitchFamily="2" charset="0"/>
                <a:hlinkClick r:id="rId2"/>
              </a:rPr>
              <a:t>live sessions </a:t>
            </a:r>
            <a:r>
              <a:rPr lang="en-GB" sz="1800" dirty="0">
                <a:solidFill>
                  <a:srgbClr val="1E2834"/>
                </a:solidFill>
                <a:latin typeface="Roboto Light" panose="02000000000000000000" pitchFamily="2" charset="0"/>
              </a:rPr>
              <a:t>hosted by expert panels.</a:t>
            </a:r>
          </a:p>
          <a:p>
            <a:pPr marL="0" indent="0">
              <a:buNone/>
            </a:pPr>
            <a:r>
              <a:rPr lang="en-GB" sz="1800" dirty="0">
                <a:solidFill>
                  <a:srgbClr val="1E2834"/>
                </a:solidFill>
                <a:latin typeface="Roboto Light" panose="02000000000000000000" pitchFamily="2" charset="0"/>
              </a:rPr>
              <a:t>Ask questions to help you 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425118"/>
            <a:ext cx="2342597" cy="2975173"/>
          </a:xfrm>
        </p:spPr>
        <p:txBody>
          <a:bodyPr/>
          <a:lstStyle/>
          <a:p>
            <a:pPr marL="0" indent="0">
              <a:buNone/>
            </a:pPr>
            <a:r>
              <a:rPr lang="en-GB" sz="1800" b="1" dirty="0">
                <a:latin typeface="Roboto Light" panose="02000000000000000000" pitchFamily="2" charset="0"/>
              </a:rPr>
              <a:t>UCAS Discovery </a:t>
            </a:r>
          </a:p>
          <a:p>
            <a:pPr marL="0" indent="0" algn="l" rtl="0" fontAlgn="base">
              <a:buNone/>
            </a:pPr>
            <a:r>
              <a:rPr lang="en-GB" sz="1800" dirty="0">
                <a:solidFill>
                  <a:srgbClr val="1E2834"/>
                </a:solidFill>
                <a:latin typeface="Roboto Light" panose="02000000000000000000" pitchFamily="2" charset="0"/>
              </a:rPr>
              <a:t>Events and open days  are presented based on your preferences.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‘The Big Q&amp;A Tour’,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pic>
        <p:nvPicPr>
          <p:cNvPr id="4" name="Picture 3">
            <a:extLst>
              <a:ext uri="{FF2B5EF4-FFF2-40B4-BE49-F238E27FC236}">
                <a16:creationId xmlns:a16="http://schemas.microsoft.com/office/drawing/2014/main" id="{26914F5B-EC98-EC3B-E733-21A35241B93C}"/>
              </a:ext>
            </a:extLst>
          </p:cNvPr>
          <p:cNvPicPr>
            <a:picLocks noChangeAspect="1"/>
          </p:cNvPicPr>
          <p:nvPr/>
        </p:nvPicPr>
        <p:blipFill>
          <a:blip r:embed="rId3"/>
          <a:stretch>
            <a:fillRect/>
          </a:stretch>
        </p:blipFill>
        <p:spPr>
          <a:xfrm>
            <a:off x="2358815" y="1537519"/>
            <a:ext cx="1989616" cy="2913367"/>
          </a:xfrm>
          <a:prstGeom prst="rect">
            <a:avLst/>
          </a:prstGeom>
        </p:spPr>
      </p:pic>
      <p:pic>
        <p:nvPicPr>
          <p:cNvPr id="3" name="Picture 2">
            <a:extLst>
              <a:ext uri="{FF2B5EF4-FFF2-40B4-BE49-F238E27FC236}">
                <a16:creationId xmlns:a16="http://schemas.microsoft.com/office/drawing/2014/main" id="{07DE00C4-4A34-826A-866C-6BA6EAF5C44C}"/>
              </a:ext>
            </a:extLst>
          </p:cNvPr>
          <p:cNvPicPr>
            <a:picLocks noChangeAspect="1"/>
          </p:cNvPicPr>
          <p:nvPr/>
        </p:nvPicPr>
        <p:blipFill>
          <a:blip r:embed="rId4"/>
          <a:stretch>
            <a:fillRect/>
          </a:stretch>
        </p:blipFill>
        <p:spPr>
          <a:xfrm>
            <a:off x="6914597" y="1425118"/>
            <a:ext cx="2087522" cy="3061699"/>
          </a:xfrm>
          <a:prstGeom prst="rect">
            <a:avLst/>
          </a:prstGeom>
        </p:spPr>
      </p:pic>
    </p:spTree>
    <p:extLst>
      <p:ext uri="{BB962C8B-B14F-4D97-AF65-F5344CB8AC3E}">
        <p14:creationId xmlns:p14="http://schemas.microsoft.com/office/powerpoint/2010/main" val="38861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6338-F02F-5D71-6286-0A9896B8C097}"/>
              </a:ext>
            </a:extLst>
          </p:cNvPr>
          <p:cNvSpPr>
            <a:spLocks noGrp="1"/>
          </p:cNvSpPr>
          <p:nvPr>
            <p:ph type="title"/>
          </p:nvPr>
        </p:nvSpPr>
        <p:spPr>
          <a:xfrm>
            <a:off x="368103" y="130412"/>
            <a:ext cx="7610869" cy="1019027"/>
          </a:xfrm>
        </p:spPr>
        <p:txBody>
          <a:bodyPr/>
          <a:lstStyle/>
          <a:p>
            <a:r>
              <a:rPr lang="en-GB" dirty="0">
                <a:latin typeface="Roboto "/>
              </a:rPr>
              <a:t>UCAS Exploring Apprenticeships</a:t>
            </a:r>
          </a:p>
        </p:txBody>
      </p:sp>
      <p:sp>
        <p:nvSpPr>
          <p:cNvPr id="5" name="Date Placeholder 4">
            <a:extLst>
              <a:ext uri="{FF2B5EF4-FFF2-40B4-BE49-F238E27FC236}">
                <a16:creationId xmlns:a16="http://schemas.microsoft.com/office/drawing/2014/main" id="{A9FBD31A-5835-78A4-0E85-BDDEA4FDBF38}"/>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6" name="Slide Number Placeholder 5">
            <a:extLst>
              <a:ext uri="{FF2B5EF4-FFF2-40B4-BE49-F238E27FC236}">
                <a16:creationId xmlns:a16="http://schemas.microsoft.com/office/drawing/2014/main" id="{18CAFD5C-91E2-01DF-FA4D-A02967060561}"/>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7" name="Footer Placeholder 6">
            <a:extLst>
              <a:ext uri="{FF2B5EF4-FFF2-40B4-BE49-F238E27FC236}">
                <a16:creationId xmlns:a16="http://schemas.microsoft.com/office/drawing/2014/main" id="{395D4AEA-BE6F-A019-8080-B3839BD3859B}"/>
              </a:ext>
            </a:extLst>
          </p:cNvPr>
          <p:cNvSpPr>
            <a:spLocks noGrp="1"/>
          </p:cNvSpPr>
          <p:nvPr>
            <p:ph type="ftr" sz="quarter" idx="3"/>
          </p:nvPr>
        </p:nvSpPr>
        <p:spPr/>
        <p:txBody>
          <a:bodyPr/>
          <a:lstStyle/>
          <a:p>
            <a:r>
              <a:rPr lang="en-US" dirty="0"/>
              <a:t>Security marking: </a:t>
            </a:r>
            <a:r>
              <a:rPr lang="en-US" b="1" dirty="0"/>
              <a:t>PUBLIC</a:t>
            </a:r>
          </a:p>
        </p:txBody>
      </p:sp>
      <p:pic>
        <p:nvPicPr>
          <p:cNvPr id="11" name="Picture 10">
            <a:extLst>
              <a:ext uri="{FF2B5EF4-FFF2-40B4-BE49-F238E27FC236}">
                <a16:creationId xmlns:a16="http://schemas.microsoft.com/office/drawing/2014/main" id="{A42DE691-BF3B-AF54-44FD-4DC832E24966}"/>
              </a:ext>
            </a:extLst>
          </p:cNvPr>
          <p:cNvPicPr>
            <a:picLocks noChangeAspect="1"/>
          </p:cNvPicPr>
          <p:nvPr/>
        </p:nvPicPr>
        <p:blipFill>
          <a:blip r:embed="rId2"/>
          <a:stretch>
            <a:fillRect/>
          </a:stretch>
        </p:blipFill>
        <p:spPr>
          <a:xfrm>
            <a:off x="4572000" y="1205092"/>
            <a:ext cx="4251626" cy="3068142"/>
          </a:xfrm>
          <a:prstGeom prst="rect">
            <a:avLst/>
          </a:prstGeom>
        </p:spPr>
      </p:pic>
      <p:grpSp>
        <p:nvGrpSpPr>
          <p:cNvPr id="3" name="Group 2">
            <a:extLst>
              <a:ext uri="{FF2B5EF4-FFF2-40B4-BE49-F238E27FC236}">
                <a16:creationId xmlns:a16="http://schemas.microsoft.com/office/drawing/2014/main" id="{A63DA53A-0765-F37C-DDAF-962A3547B15A}"/>
              </a:ext>
            </a:extLst>
          </p:cNvPr>
          <p:cNvGrpSpPr>
            <a:grpSpLocks/>
          </p:cNvGrpSpPr>
          <p:nvPr/>
        </p:nvGrpSpPr>
        <p:grpSpPr>
          <a:xfrm>
            <a:off x="2528649" y="1337676"/>
            <a:ext cx="2164358" cy="3068142"/>
            <a:chOff x="2266273" y="1364592"/>
            <a:chExt cx="2305727" cy="3173306"/>
          </a:xfrm>
        </p:grpSpPr>
        <p:pic>
          <p:nvPicPr>
            <p:cNvPr id="9" name="Picture 8">
              <a:extLst>
                <a:ext uri="{FF2B5EF4-FFF2-40B4-BE49-F238E27FC236}">
                  <a16:creationId xmlns:a16="http://schemas.microsoft.com/office/drawing/2014/main" id="{8B8F0869-8AB7-F943-F062-BA3D5174E035}"/>
                </a:ext>
              </a:extLst>
            </p:cNvPr>
            <p:cNvPicPr>
              <a:picLocks noChangeAspect="1"/>
            </p:cNvPicPr>
            <p:nvPr/>
          </p:nvPicPr>
          <p:blipFill>
            <a:blip r:embed="rId3"/>
            <a:stretch>
              <a:fillRect/>
            </a:stretch>
          </p:blipFill>
          <p:spPr>
            <a:xfrm>
              <a:off x="2266273" y="1364592"/>
              <a:ext cx="2305727" cy="3173306"/>
            </a:xfrm>
            <a:prstGeom prst="rect">
              <a:avLst/>
            </a:prstGeom>
          </p:spPr>
        </p:pic>
        <p:sp>
          <p:nvSpPr>
            <p:cNvPr id="15" name="Oval 14">
              <a:extLst>
                <a:ext uri="{FF2B5EF4-FFF2-40B4-BE49-F238E27FC236}">
                  <a16:creationId xmlns:a16="http://schemas.microsoft.com/office/drawing/2014/main" id="{F52CE2EF-03CC-66F2-16B1-0A5416CB19A5}"/>
                </a:ext>
              </a:extLst>
            </p:cNvPr>
            <p:cNvSpPr>
              <a:spLocks/>
            </p:cNvSpPr>
            <p:nvPr/>
          </p:nvSpPr>
          <p:spPr>
            <a:xfrm>
              <a:off x="3040626" y="4120834"/>
              <a:ext cx="715925" cy="3048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ontent Placeholder 9">
            <a:extLst>
              <a:ext uri="{FF2B5EF4-FFF2-40B4-BE49-F238E27FC236}">
                <a16:creationId xmlns:a16="http://schemas.microsoft.com/office/drawing/2014/main" id="{4347609F-7AEC-27A1-496A-9D139B96A445}"/>
              </a:ext>
            </a:extLst>
          </p:cNvPr>
          <p:cNvSpPr txBox="1">
            <a:spLocks/>
          </p:cNvSpPr>
          <p:nvPr/>
        </p:nvSpPr>
        <p:spPr>
          <a:xfrm>
            <a:off x="320374" y="1703849"/>
            <a:ext cx="2164358" cy="2318583"/>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1E2834"/>
                </a:solidFill>
                <a:latin typeface="Roboto Light" panose="02000000000000000000" pitchFamily="2" charset="0"/>
              </a:rPr>
              <a:t>From UCAS Hub you can easily explore apprenticeships; learn more information and see a live selection of apprenticeship vacancies. </a:t>
            </a:r>
          </a:p>
          <a:p>
            <a:pPr marL="0" indent="0">
              <a:buFont typeface="Wingdings" pitchFamily="2" charset="2"/>
              <a:buNone/>
            </a:pPr>
            <a:r>
              <a:rPr lang="en-GB" sz="1600" dirty="0">
                <a:solidFill>
                  <a:srgbClr val="1E2834"/>
                </a:solidFill>
                <a:latin typeface="Roboto Light" panose="02000000000000000000" pitchFamily="2" charset="0"/>
              </a:rPr>
              <a:t>Set alerts to stay up to date. </a:t>
            </a:r>
          </a:p>
        </p:txBody>
      </p:sp>
    </p:spTree>
    <p:extLst>
      <p:ext uri="{BB962C8B-B14F-4D97-AF65-F5344CB8AC3E}">
        <p14:creationId xmlns:p14="http://schemas.microsoft.com/office/powerpoint/2010/main" val="1020419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2F4B71EF-C9D0-CBBF-85A5-16761B9B7377}"/>
              </a:ext>
            </a:extLst>
          </p:cNvPr>
          <p:cNvSpPr>
            <a:spLocks noGrp="1"/>
          </p:cNvSpPr>
          <p:nvPr>
            <p:ph type="title"/>
          </p:nvPr>
        </p:nvSpPr>
        <p:spPr>
          <a:xfrm>
            <a:off x="287338" y="179629"/>
            <a:ext cx="7610869" cy="1019027"/>
          </a:xfrm>
        </p:spPr>
        <p:txBody>
          <a:bodyPr/>
          <a:lstStyle/>
          <a:p>
            <a:r>
              <a:rPr lang="en-GB" dirty="0">
                <a:latin typeface="Roboto" panose="02000000000000000000" pitchFamily="2" charset="0"/>
              </a:rPr>
              <a:t>What else do you need?</a:t>
            </a:r>
          </a:p>
        </p:txBody>
      </p:sp>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09 May 2023</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135141"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769962"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156504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92F7F2-73A2-F9E3-7DD3-3F03893848E4}"/>
              </a:ext>
            </a:extLst>
          </p:cNvPr>
          <p:cNvSpPr>
            <a:spLocks noGrp="1"/>
          </p:cNvSpPr>
          <p:nvPr>
            <p:ph type="ctrTitle"/>
          </p:nvPr>
        </p:nvSpPr>
        <p:spPr/>
        <p:txBody>
          <a:bodyPr/>
          <a:lstStyle/>
          <a:p>
            <a:r>
              <a:rPr lang="en-GB" dirty="0"/>
              <a:t>Apprenticeships</a:t>
            </a:r>
            <a:br>
              <a:rPr lang="en-GB" dirty="0"/>
            </a:br>
            <a:r>
              <a:rPr lang="en-GB" sz="1800" dirty="0"/>
              <a:t>What you need to know </a:t>
            </a:r>
            <a:br>
              <a:rPr lang="en-GB" sz="1800" dirty="0"/>
            </a:br>
            <a:endParaRPr lang="en-GB" sz="1800" dirty="0"/>
          </a:p>
        </p:txBody>
      </p:sp>
      <p:sp>
        <p:nvSpPr>
          <p:cNvPr id="10" name="Subtitle 9">
            <a:extLst>
              <a:ext uri="{FF2B5EF4-FFF2-40B4-BE49-F238E27FC236}">
                <a16:creationId xmlns:a16="http://schemas.microsoft.com/office/drawing/2014/main" id="{EA8C082B-023E-74D1-0271-25BF5F8E0AD4}"/>
              </a:ext>
            </a:extLst>
          </p:cNvPr>
          <p:cNvSpPr txBox="1">
            <a:spLocks noGrp="1"/>
          </p:cNvSpPr>
          <p:nvPr>
            <p:ph type="subTitle" idx="1"/>
          </p:nvPr>
        </p:nvSpPr>
        <p:spPr>
          <a:xfrm>
            <a:off x="646113" y="3030538"/>
            <a:ext cx="4491037" cy="307777"/>
          </a:xfrm>
          <a:prstGeom prst="rect">
            <a:avLst/>
          </a:prstGeom>
          <a:noFill/>
        </p:spPr>
        <p:txBody>
          <a:bodyPr wrap="square">
            <a:spAutoFit/>
          </a:bodyPr>
          <a:lstStyle/>
          <a:p>
            <a:pPr marL="0" indent="0">
              <a:buClr>
                <a:schemeClr val="bg1"/>
              </a:buClr>
              <a:buNone/>
            </a:pPr>
            <a:r>
              <a:rPr lang="en-GB" sz="2000" b="1" dirty="0">
                <a:latin typeface="Roboto Light "/>
                <a:ea typeface="Roboto Light" panose="02000000000000000000" pitchFamily="2" charset="0"/>
                <a:cs typeface="Roboto Light" panose="02000000000000000000" pitchFamily="2" charset="0"/>
              </a:rPr>
              <a:t>www.ucas.com/apprenticeships</a:t>
            </a:r>
          </a:p>
        </p:txBody>
      </p:sp>
    </p:spTree>
    <p:extLst>
      <p:ext uri="{BB962C8B-B14F-4D97-AF65-F5344CB8AC3E}">
        <p14:creationId xmlns:p14="http://schemas.microsoft.com/office/powerpoint/2010/main" val="1134873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633735" y="877522"/>
            <a:ext cx="2883187" cy="778120"/>
          </a:xfrm>
        </p:spPr>
        <p:txBody>
          <a:bodyPr/>
          <a:lstStyle/>
          <a:p>
            <a:r>
              <a:rPr lang="en-US" sz="4000" dirty="0"/>
              <a:t>Apprenticeships</a:t>
            </a:r>
          </a:p>
        </p:txBody>
      </p:sp>
      <p:sp>
        <p:nvSpPr>
          <p:cNvPr id="5" name="Subtitle 3">
            <a:extLst>
              <a:ext uri="{FF2B5EF4-FFF2-40B4-BE49-F238E27FC236}">
                <a16:creationId xmlns:a16="http://schemas.microsoft.com/office/drawing/2014/main" id="{3D564D6A-4380-6ACF-ECFF-F1DC3607BE19}"/>
              </a:ext>
            </a:extLst>
          </p:cNvPr>
          <p:cNvSpPr>
            <a:spLocks noGrp="1"/>
          </p:cNvSpPr>
          <p:nvPr>
            <p:ph type="subTitle" idx="1"/>
          </p:nvPr>
        </p:nvSpPr>
        <p:spPr>
          <a:xfrm>
            <a:off x="633735" y="1899630"/>
            <a:ext cx="4491318" cy="590550"/>
          </a:xfrm>
        </p:spPr>
        <p:txBody>
          <a:bodyPr/>
          <a:lstStyle/>
          <a:p>
            <a:r>
              <a:rPr lang="en-GB" sz="3600" dirty="0"/>
              <a:t>What are </a:t>
            </a:r>
          </a:p>
          <a:p>
            <a:r>
              <a:rPr lang="en-GB" sz="3600" dirty="0"/>
              <a:t>apprenticeships?</a:t>
            </a:r>
          </a:p>
        </p:txBody>
      </p:sp>
      <p:grpSp>
        <p:nvGrpSpPr>
          <p:cNvPr id="8" name="Group 7">
            <a:extLst>
              <a:ext uri="{FF2B5EF4-FFF2-40B4-BE49-F238E27FC236}">
                <a16:creationId xmlns:a16="http://schemas.microsoft.com/office/drawing/2014/main" id="{14F0C05E-7313-E237-EA63-E3589C87FE46}"/>
              </a:ext>
            </a:extLst>
          </p:cNvPr>
          <p:cNvGrpSpPr/>
          <p:nvPr/>
        </p:nvGrpSpPr>
        <p:grpSpPr>
          <a:xfrm>
            <a:off x="3048000" y="633534"/>
            <a:ext cx="6096000" cy="4064000"/>
            <a:chOff x="3048000" y="633534"/>
            <a:chExt cx="6096000" cy="4064000"/>
          </a:xfrm>
        </p:grpSpPr>
        <p:graphicFrame>
          <p:nvGraphicFramePr>
            <p:cNvPr id="3" name="Diagram 2">
              <a:extLst>
                <a:ext uri="{FF2B5EF4-FFF2-40B4-BE49-F238E27FC236}">
                  <a16:creationId xmlns:a16="http://schemas.microsoft.com/office/drawing/2014/main" id="{9FCB4C19-16F1-9353-1CE5-E30DD292EEF7}"/>
                </a:ext>
              </a:extLst>
            </p:cNvPr>
            <p:cNvGraphicFramePr/>
            <p:nvPr/>
          </p:nvGraphicFramePr>
          <p:xfrm>
            <a:off x="3048000" y="63353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raphic 3" descr="Money outline">
              <a:extLst>
                <a:ext uri="{FF2B5EF4-FFF2-40B4-BE49-F238E27FC236}">
                  <a16:creationId xmlns:a16="http://schemas.microsoft.com/office/drawing/2014/main" id="{50EFFDDB-7B2C-9FFB-AFAE-BB8837B5C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675" y="3429000"/>
              <a:ext cx="847725" cy="847725"/>
            </a:xfrm>
            <a:prstGeom prst="rect">
              <a:avLst/>
            </a:prstGeom>
          </p:spPr>
        </p:pic>
      </p:grpSp>
      <p:sp>
        <p:nvSpPr>
          <p:cNvPr id="2" name="TextBox 1">
            <a:extLst>
              <a:ext uri="{FF2B5EF4-FFF2-40B4-BE49-F238E27FC236}">
                <a16:creationId xmlns:a16="http://schemas.microsoft.com/office/drawing/2014/main" id="{1F9921DE-2AC3-9351-B095-9FD6805F670B}"/>
              </a:ext>
            </a:extLst>
          </p:cNvPr>
          <p:cNvSpPr txBox="1"/>
          <p:nvPr/>
        </p:nvSpPr>
        <p:spPr>
          <a:xfrm>
            <a:off x="5513832" y="4757813"/>
            <a:ext cx="35204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2834"/>
                </a:solidFill>
                <a:effectLst/>
                <a:uLnTx/>
                <a:uFillTx/>
                <a:latin typeface="Calibri" panose="020F0502020204030204"/>
                <a:ea typeface="+mn-ea"/>
                <a:cs typeface="+mn-cs"/>
              </a:rPr>
              <a:t>* Foundation apprenticeships in Scotland are unpaid</a:t>
            </a:r>
          </a:p>
        </p:txBody>
      </p:sp>
      <p:sp>
        <p:nvSpPr>
          <p:cNvPr id="6" name="TextBox 5">
            <a:extLst>
              <a:ext uri="{FF2B5EF4-FFF2-40B4-BE49-F238E27FC236}">
                <a16:creationId xmlns:a16="http://schemas.microsoft.com/office/drawing/2014/main" id="{2F9082C7-EA07-0B00-7308-7C157DEB2FF7}"/>
              </a:ext>
            </a:extLst>
          </p:cNvPr>
          <p:cNvSpPr txBox="1"/>
          <p:nvPr/>
        </p:nvSpPr>
        <p:spPr>
          <a:xfrm>
            <a:off x="258763" y="4634862"/>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6853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148B2-0A76-4C9A-983E-10B4CD6E91DC}"/>
              </a:ext>
            </a:extLst>
          </p:cNvPr>
          <p:cNvSpPr>
            <a:spLocks noGrp="1"/>
          </p:cNvSpPr>
          <p:nvPr>
            <p:ph type="body" idx="1"/>
          </p:nvPr>
        </p:nvSpPr>
        <p:spPr>
          <a:xfrm>
            <a:off x="287338" y="2220011"/>
            <a:ext cx="3868340" cy="410883"/>
          </a:xfrm>
        </p:spPr>
        <p:txBody>
          <a:bodyPr/>
          <a:lstStyle/>
          <a:p>
            <a:r>
              <a:rPr lang="en-GB" dirty="0">
                <a:latin typeface="Roboto Light" panose="02000000000000000000" pitchFamily="2" charset="0"/>
              </a:rPr>
              <a:t>UCAS does: </a:t>
            </a:r>
          </a:p>
        </p:txBody>
      </p:sp>
      <p:sp>
        <p:nvSpPr>
          <p:cNvPr id="3" name="Content Placeholder 2">
            <a:extLst>
              <a:ext uri="{FF2B5EF4-FFF2-40B4-BE49-F238E27FC236}">
                <a16:creationId xmlns:a16="http://schemas.microsoft.com/office/drawing/2014/main" id="{0D693E9A-E774-45F1-8852-8574ABE5CAA2}"/>
              </a:ext>
            </a:extLst>
          </p:cNvPr>
          <p:cNvSpPr>
            <a:spLocks noGrp="1"/>
          </p:cNvSpPr>
          <p:nvPr>
            <p:ph sz="half" idx="2"/>
          </p:nvPr>
        </p:nvSpPr>
        <p:spPr>
          <a:xfrm>
            <a:off x="287339" y="2695467"/>
            <a:ext cx="3868340" cy="1903085"/>
          </a:xfrm>
        </p:spPr>
        <p:txBody>
          <a:bodyPr/>
          <a:lstStyle/>
          <a:p>
            <a:pPr>
              <a:spcBef>
                <a:spcPts val="600"/>
              </a:spcBef>
              <a:spcAft>
                <a:spcPts val="600"/>
              </a:spcAft>
              <a:defRPr/>
            </a:pPr>
            <a:r>
              <a:rPr lang="en-GB" sz="1600" dirty="0">
                <a:latin typeface="Roboto Light" panose="02000000000000000000" pitchFamily="2" charset="0"/>
              </a:rPr>
              <a:t>provide information, advice, and support</a:t>
            </a:r>
          </a:p>
          <a:p>
            <a:pPr>
              <a:spcBef>
                <a:spcPts val="600"/>
              </a:spcBef>
              <a:spcAft>
                <a:spcPts val="600"/>
              </a:spcAft>
              <a:defRPr/>
            </a:pPr>
            <a:r>
              <a:rPr lang="en-GB" sz="1600" dirty="0">
                <a:latin typeface="Roboto Light" panose="02000000000000000000" pitchFamily="2" charset="0"/>
              </a:rPr>
              <a:t>process applications </a:t>
            </a:r>
          </a:p>
          <a:p>
            <a:pPr>
              <a:spcBef>
                <a:spcPts val="600"/>
              </a:spcBef>
              <a:spcAft>
                <a:spcPts val="600"/>
              </a:spcAft>
              <a:defRPr/>
            </a:pPr>
            <a:r>
              <a:rPr lang="en-GB" sz="1600" dirty="0">
                <a:latin typeface="Roboto Light" panose="02000000000000000000" pitchFamily="2" charset="0"/>
              </a:rPr>
              <a:t>complete fraud and verification checks</a:t>
            </a:r>
          </a:p>
          <a:p>
            <a:pPr>
              <a:spcBef>
                <a:spcPts val="600"/>
              </a:spcBef>
              <a:spcAft>
                <a:spcPts val="600"/>
              </a:spcAft>
              <a:defRPr/>
            </a:pPr>
            <a:r>
              <a:rPr lang="en-GB" sz="1600" dirty="0">
                <a:latin typeface="Roboto Light" panose="02000000000000000000" pitchFamily="2" charset="0"/>
              </a:rPr>
              <a:t>take part in education sector engagement</a:t>
            </a:r>
          </a:p>
          <a:p>
            <a:endParaRPr lang="en-GB" dirty="0">
              <a:latin typeface="Roboto Light" panose="02000000000000000000" pitchFamily="2" charset="0"/>
            </a:endParaRPr>
          </a:p>
        </p:txBody>
      </p:sp>
      <p:sp>
        <p:nvSpPr>
          <p:cNvPr id="4" name="Text Placeholder 3">
            <a:extLst>
              <a:ext uri="{FF2B5EF4-FFF2-40B4-BE49-F238E27FC236}">
                <a16:creationId xmlns:a16="http://schemas.microsoft.com/office/drawing/2014/main" id="{AA9EAFD0-5472-4FBC-9F03-15AA3A435C4C}"/>
              </a:ext>
            </a:extLst>
          </p:cNvPr>
          <p:cNvSpPr>
            <a:spLocks noGrp="1"/>
          </p:cNvSpPr>
          <p:nvPr>
            <p:ph type="body" sz="quarter" idx="3"/>
          </p:nvPr>
        </p:nvSpPr>
        <p:spPr>
          <a:xfrm>
            <a:off x="4572001" y="2220011"/>
            <a:ext cx="3887391" cy="410883"/>
          </a:xfrm>
        </p:spPr>
        <p:txBody>
          <a:bodyPr/>
          <a:lstStyle/>
          <a:p>
            <a:r>
              <a:rPr lang="en-GB" dirty="0">
                <a:latin typeface="Roboto Light" panose="02000000000000000000" pitchFamily="2" charset="0"/>
              </a:rPr>
              <a:t>UCAS doesn’t:</a:t>
            </a:r>
          </a:p>
        </p:txBody>
      </p:sp>
      <p:sp>
        <p:nvSpPr>
          <p:cNvPr id="5" name="Content Placeholder 4">
            <a:extLst>
              <a:ext uri="{FF2B5EF4-FFF2-40B4-BE49-F238E27FC236}">
                <a16:creationId xmlns:a16="http://schemas.microsoft.com/office/drawing/2014/main" id="{42C61D04-C9E2-432C-A764-49FA3967FC3F}"/>
              </a:ext>
            </a:extLst>
          </p:cNvPr>
          <p:cNvSpPr>
            <a:spLocks noGrp="1"/>
          </p:cNvSpPr>
          <p:nvPr>
            <p:ph sz="quarter" idx="4"/>
          </p:nvPr>
        </p:nvSpPr>
        <p:spPr>
          <a:xfrm>
            <a:off x="4572001" y="2695465"/>
            <a:ext cx="3944541" cy="1918474"/>
          </a:xfrm>
        </p:spPr>
        <p:txBody>
          <a:bodyPr/>
          <a:lstStyle/>
          <a:p>
            <a:r>
              <a:rPr lang="en-GB" sz="1600" dirty="0">
                <a:latin typeface="Roboto Light" panose="02000000000000000000" pitchFamily="2" charset="0"/>
              </a:rPr>
              <a:t>make decisions or offers</a:t>
            </a:r>
          </a:p>
          <a:p>
            <a:r>
              <a:rPr lang="en-GB" sz="1600" dirty="0">
                <a:latin typeface="Roboto Light" panose="02000000000000000000" pitchFamily="2" charset="0"/>
              </a:rPr>
              <a:t>set entry requirements </a:t>
            </a:r>
          </a:p>
          <a:p>
            <a:r>
              <a:rPr lang="en-GB" sz="1600" dirty="0">
                <a:latin typeface="Roboto Light" panose="02000000000000000000" pitchFamily="2" charset="0"/>
              </a:rPr>
              <a:t>advise on finance</a:t>
            </a:r>
          </a:p>
          <a:p>
            <a:r>
              <a:rPr lang="en-GB" sz="1600" dirty="0">
                <a:latin typeface="Roboto Light" panose="02000000000000000000" pitchFamily="2" charset="0"/>
              </a:rPr>
              <a:t>advise on immigration or visas for individuals</a:t>
            </a:r>
          </a:p>
          <a:p>
            <a:endParaRPr lang="en-GB" dirty="0">
              <a:latin typeface="Roboto Light" panose="02000000000000000000" pitchFamily="2" charset="0"/>
            </a:endParaRPr>
          </a:p>
        </p:txBody>
      </p:sp>
      <p:sp>
        <p:nvSpPr>
          <p:cNvPr id="6" name="Date Placeholder 5">
            <a:extLst>
              <a:ext uri="{FF2B5EF4-FFF2-40B4-BE49-F238E27FC236}">
                <a16:creationId xmlns:a16="http://schemas.microsoft.com/office/drawing/2014/main" id="{B195BFEB-F0F1-4E6E-A281-64A8CD1408C2}"/>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11"/>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12"/>
          </p:nvPr>
        </p:nvSpPr>
        <p:spPr/>
        <p:txBody>
          <a:bodyPr/>
          <a:lstStyle/>
          <a:p>
            <a:r>
              <a:rPr lang="en-US" dirty="0"/>
              <a:t>Security marking: </a:t>
            </a:r>
            <a:r>
              <a:rPr lang="en-US" b="1" dirty="0"/>
              <a:t>PUBLIC</a:t>
            </a:r>
          </a:p>
        </p:txBody>
      </p:sp>
      <p:sp>
        <p:nvSpPr>
          <p:cNvPr id="9" name="Title 8">
            <a:extLst>
              <a:ext uri="{FF2B5EF4-FFF2-40B4-BE49-F238E27FC236}">
                <a16:creationId xmlns:a16="http://schemas.microsoft.com/office/drawing/2014/main" id="{1019B8D0-0021-44D9-B2C5-4EDA505BE45F}"/>
              </a:ext>
            </a:extLst>
          </p:cNvPr>
          <p:cNvSpPr>
            <a:spLocks noGrp="1"/>
          </p:cNvSpPr>
          <p:nvPr>
            <p:ph type="title"/>
          </p:nvPr>
        </p:nvSpPr>
        <p:spPr>
          <a:xfrm>
            <a:off x="287337" y="283727"/>
            <a:ext cx="7610869" cy="1019027"/>
          </a:xfrm>
        </p:spPr>
        <p:txBody>
          <a:bodyPr/>
          <a:lstStyle/>
          <a:p>
            <a:r>
              <a:rPr lang="en-GB" dirty="0">
                <a:latin typeface="Roboto "/>
              </a:rPr>
              <a:t>What is UCAS?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264993" y="1436051"/>
            <a:ext cx="8614013" cy="646331"/>
          </a:xfrm>
          <a:prstGeom prst="rect">
            <a:avLst/>
          </a:prstGeom>
          <a:noFill/>
        </p:spPr>
        <p:txBody>
          <a:bodyPr wrap="square">
            <a:spAutoFit/>
          </a:bodyPr>
          <a:lstStyle/>
          <a:p>
            <a:r>
              <a:rPr lang="en-GB" dirty="0">
                <a:latin typeface="Roboto Light" panose="02000000000000000000" pitchFamily="2" charset="0"/>
                <a:ea typeface="Roboto Light" panose="02000000000000000000" pitchFamily="2" charset="0"/>
                <a:cs typeface="Roboto Light" panose="02000000000000000000" pitchFamily="2" charset="0"/>
              </a:rPr>
              <a:t>UCAS is an independent charity providing information, advice and admissions services. We’re there to help people discover what their next step might be. </a:t>
            </a:r>
          </a:p>
        </p:txBody>
      </p:sp>
    </p:spTree>
    <p:extLst>
      <p:ext uri="{BB962C8B-B14F-4D97-AF65-F5344CB8AC3E}">
        <p14:creationId xmlns:p14="http://schemas.microsoft.com/office/powerpoint/2010/main" val="21854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3B2A4-0C2C-98C2-BDA9-E908E5FDFED5}"/>
              </a:ext>
            </a:extLst>
          </p:cNvPr>
          <p:cNvSpPr>
            <a:spLocks noGrp="1"/>
          </p:cNvSpPr>
          <p:nvPr>
            <p:ph sz="half" idx="2"/>
          </p:nvPr>
        </p:nvSpPr>
        <p:spPr>
          <a:xfrm>
            <a:off x="317205" y="1239606"/>
            <a:ext cx="8509590" cy="430887"/>
          </a:xfrm>
        </p:spPr>
        <p:txBody>
          <a:bodyPr/>
          <a:lstStyle/>
          <a:p>
            <a:pPr marL="0" indent="0">
              <a:buNone/>
            </a:pPr>
            <a:r>
              <a:rPr lang="en-GB" sz="1400" b="0" i="0" dirty="0">
                <a:solidFill>
                  <a:srgbClr val="4D5156"/>
                </a:solidFill>
                <a:effectLst/>
                <a:latin typeface="Roboto Light "/>
              </a:rPr>
              <a:t>There are </a:t>
            </a:r>
            <a:r>
              <a:rPr lang="en-GB" sz="1400" b="1" i="0" dirty="0">
                <a:solidFill>
                  <a:srgbClr val="040C28"/>
                </a:solidFill>
                <a:effectLst/>
                <a:latin typeface="Roboto Light "/>
              </a:rPr>
              <a:t>over 600</a:t>
            </a:r>
            <a:r>
              <a:rPr lang="en-GB" sz="1400" b="1" i="0" dirty="0">
                <a:solidFill>
                  <a:srgbClr val="4D5156"/>
                </a:solidFill>
                <a:effectLst/>
                <a:latin typeface="Roboto Light "/>
              </a:rPr>
              <a:t> </a:t>
            </a:r>
            <a:r>
              <a:rPr lang="en-GB" sz="1400" b="0" i="0" dirty="0">
                <a:solidFill>
                  <a:srgbClr val="4D5156"/>
                </a:solidFill>
                <a:effectLst/>
                <a:latin typeface="Roboto Light "/>
              </a:rPr>
              <a:t>possible apprenticeship 'standards' (training programmes) which exist. It’s probably easier to name an industry that doesn’t have an apprenticeship then to list all that do. </a:t>
            </a:r>
            <a:r>
              <a:rPr lang="en-GB" sz="1400" dirty="0">
                <a:solidFill>
                  <a:srgbClr val="4D5156"/>
                </a:solidFill>
                <a:latin typeface="Roboto Light "/>
              </a:rPr>
              <a:t>Here are just a few ….</a:t>
            </a:r>
            <a:endParaRPr lang="en-GB" sz="1100" dirty="0"/>
          </a:p>
        </p:txBody>
      </p:sp>
      <p:sp>
        <p:nvSpPr>
          <p:cNvPr id="6" name="Date Placeholder 5">
            <a:extLst>
              <a:ext uri="{FF2B5EF4-FFF2-40B4-BE49-F238E27FC236}">
                <a16:creationId xmlns:a16="http://schemas.microsoft.com/office/drawing/2014/main" id="{493028CA-4B0F-6CD8-A4DB-50D3AC5066BD}"/>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7" name="Slide Number Placeholder 6">
            <a:extLst>
              <a:ext uri="{FF2B5EF4-FFF2-40B4-BE49-F238E27FC236}">
                <a16:creationId xmlns:a16="http://schemas.microsoft.com/office/drawing/2014/main" id="{3AF4D526-8796-1EC1-342A-DCFE25F2C1D4}"/>
              </a:ext>
            </a:extLst>
          </p:cNvPr>
          <p:cNvSpPr>
            <a:spLocks noGrp="1"/>
          </p:cNvSpPr>
          <p:nvPr>
            <p:ph type="sldNum" sz="quarter" idx="11"/>
          </p:nvPr>
        </p:nvSpPr>
        <p:spPr/>
        <p:txBody>
          <a:bodyPr/>
          <a:lstStyle/>
          <a:p>
            <a:r>
              <a:rPr lang="en-US"/>
              <a:t>|   </a:t>
            </a:r>
            <a:fld id="{D7A593A7-184A-6D43-8A36-702213271FF9}" type="slidenum">
              <a:rPr lang="en-US" smtClean="0"/>
              <a:pPr/>
              <a:t>20</a:t>
            </a:fld>
            <a:endParaRPr lang="en-US"/>
          </a:p>
        </p:txBody>
      </p:sp>
      <p:sp>
        <p:nvSpPr>
          <p:cNvPr id="8" name="Footer Placeholder 7">
            <a:extLst>
              <a:ext uri="{FF2B5EF4-FFF2-40B4-BE49-F238E27FC236}">
                <a16:creationId xmlns:a16="http://schemas.microsoft.com/office/drawing/2014/main" id="{699F1CD0-87E0-2E04-7A19-78B80D3D69FB}"/>
              </a:ext>
            </a:extLst>
          </p:cNvPr>
          <p:cNvSpPr>
            <a:spLocks noGrp="1"/>
          </p:cNvSpPr>
          <p:nvPr>
            <p:ph type="ftr" sz="quarter" idx="12"/>
          </p:nvPr>
        </p:nvSpPr>
        <p:spPr/>
        <p:txBody>
          <a:bodyPr/>
          <a:lstStyle/>
          <a:p>
            <a:r>
              <a:rPr lang="en-US" dirty="0"/>
              <a:t>Security marking: </a:t>
            </a:r>
            <a:r>
              <a:rPr lang="en-US" b="1" dirty="0"/>
              <a:t>PUBLIC</a:t>
            </a:r>
          </a:p>
        </p:txBody>
      </p:sp>
      <p:sp>
        <p:nvSpPr>
          <p:cNvPr id="9" name="Title 8">
            <a:extLst>
              <a:ext uri="{FF2B5EF4-FFF2-40B4-BE49-F238E27FC236}">
                <a16:creationId xmlns:a16="http://schemas.microsoft.com/office/drawing/2014/main" id="{312C15AF-234E-B101-E173-E8763562A57A}"/>
              </a:ext>
            </a:extLst>
          </p:cNvPr>
          <p:cNvSpPr>
            <a:spLocks noGrp="1"/>
          </p:cNvSpPr>
          <p:nvPr>
            <p:ph type="title"/>
          </p:nvPr>
        </p:nvSpPr>
        <p:spPr>
          <a:xfrm>
            <a:off x="287338" y="349505"/>
            <a:ext cx="7610869" cy="791037"/>
          </a:xfrm>
        </p:spPr>
        <p:txBody>
          <a:bodyPr/>
          <a:lstStyle/>
          <a:p>
            <a:r>
              <a:rPr lang="en-GB" dirty="0">
                <a:latin typeface="Roboto "/>
              </a:rPr>
              <a:t>The A – Z of apprenticeships</a:t>
            </a:r>
          </a:p>
        </p:txBody>
      </p:sp>
      <p:sp>
        <p:nvSpPr>
          <p:cNvPr id="12" name="TextBox 11">
            <a:extLst>
              <a:ext uri="{FF2B5EF4-FFF2-40B4-BE49-F238E27FC236}">
                <a16:creationId xmlns:a16="http://schemas.microsoft.com/office/drawing/2014/main" id="{2906A9D0-C52B-9337-9F77-1C4C0287AC6A}"/>
              </a:ext>
            </a:extLst>
          </p:cNvPr>
          <p:cNvSpPr txBox="1"/>
          <p:nvPr/>
        </p:nvSpPr>
        <p:spPr>
          <a:xfrm>
            <a:off x="287338" y="1849418"/>
            <a:ext cx="2636337" cy="3046988"/>
          </a:xfrm>
          <a:prstGeom prst="rect">
            <a:avLst/>
          </a:prstGeom>
          <a:noFill/>
        </p:spPr>
        <p:txBody>
          <a:bodyPr wrap="square">
            <a:spAutoFit/>
          </a:bodyPr>
          <a:lstStyle/>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Accounting and Taxation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Architect</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Boat Builder</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Building Surveyors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Civil Engineer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Cyber Security Technician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Data Analyst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Doctor (from 2023)</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Early Years</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Ecologist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Farrier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Food Technologist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Game Programmer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Geospatial mapping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Harbour Master </a:t>
            </a:r>
          </a:p>
          <a:p>
            <a:pPr lvl="0">
              <a:tabLst>
                <a:tab pos="457200" algn="l"/>
              </a:tabLst>
            </a:pPr>
            <a:endParaRPr lang="en-GB" sz="1200" dirty="0">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TextBox 13">
            <a:extLst>
              <a:ext uri="{FF2B5EF4-FFF2-40B4-BE49-F238E27FC236}">
                <a16:creationId xmlns:a16="http://schemas.microsoft.com/office/drawing/2014/main" id="{30E0752B-AE72-CAB5-928A-A6BDC91BD473}"/>
              </a:ext>
            </a:extLst>
          </p:cNvPr>
          <p:cNvSpPr txBox="1"/>
          <p:nvPr/>
        </p:nvSpPr>
        <p:spPr>
          <a:xfrm>
            <a:off x="2857502" y="1849418"/>
            <a:ext cx="3031542"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Intelligence analyst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Journalist</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Laboratory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Licensed conveyor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Midwife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Marketing Manager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Nursing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Operational firefighter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Orthodontic 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Paralegal </a:t>
            </a: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C7701DF6-EFF2-0B0A-F156-BB9389D98E2A}"/>
              </a:ext>
            </a:extLst>
          </p:cNvPr>
          <p:cNvSpPr txBox="1"/>
          <p:nvPr/>
        </p:nvSpPr>
        <p:spPr>
          <a:xfrm>
            <a:off x="5822870" y="1839788"/>
            <a:ext cx="3123827"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Physiotherapist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Quality practitioner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Rail engineer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Research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Social worker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Software Developer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Teacher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Town planning assistant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Utilities engineering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Veterinary nurse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Vehicle damage assessor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Water process technician</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Youth worker  </a:t>
            </a:r>
          </a:p>
          <a:p>
            <a:pPr>
              <a:tabLst>
                <a:tab pos="457200" algn="l"/>
              </a:tabLst>
            </a:pPr>
            <a:endParaRPr lang="en-GB" sz="8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www.apprenticeships.gov.uk/#</a:t>
            </a:r>
          </a:p>
          <a:p>
            <a:pPr marL="342900" indent="-342900">
              <a:buFont typeface="Arial" panose="020B0604020202020204" pitchFamily="34" charset="0"/>
              <a:buChar cha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23286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8B46C-2EBE-10F7-1D8E-2D67EF5CCEA8}"/>
              </a:ext>
            </a:extLst>
          </p:cNvPr>
          <p:cNvSpPr>
            <a:spLocks noGrp="1"/>
          </p:cNvSpPr>
          <p:nvPr>
            <p:ph type="dt" sz="half" idx="10"/>
          </p:nvPr>
        </p:nvSpPr>
        <p:spPr/>
        <p:txBody>
          <a:bodyPr/>
          <a:lstStyle/>
          <a:p>
            <a:fld id="{E13ED7F5-D386-9F4E-93F6-FF04FAB3DF3D}" type="datetime4">
              <a:rPr lang="en-GB" smtClean="0"/>
              <a:t>09 May 2023</a:t>
            </a:fld>
            <a:endParaRPr lang="en-US" dirty="0"/>
          </a:p>
        </p:txBody>
      </p:sp>
      <p:sp>
        <p:nvSpPr>
          <p:cNvPr id="3" name="Slide Number Placeholder 2">
            <a:extLst>
              <a:ext uri="{FF2B5EF4-FFF2-40B4-BE49-F238E27FC236}">
                <a16:creationId xmlns:a16="http://schemas.microsoft.com/office/drawing/2014/main" id="{EF888392-D5C3-A69C-9E7B-61D6052FD572}"/>
              </a:ext>
            </a:extLst>
          </p:cNvPr>
          <p:cNvSpPr>
            <a:spLocks noGrp="1"/>
          </p:cNvSpPr>
          <p:nvPr>
            <p:ph type="sldNum" sz="quarter" idx="11"/>
          </p:nvPr>
        </p:nvSpPr>
        <p:spPr/>
        <p:txBody>
          <a:bodyPr/>
          <a:lstStyle/>
          <a:p>
            <a:r>
              <a:rPr lang="en-US"/>
              <a:t>|   </a:t>
            </a:r>
            <a:fld id="{D7A593A7-184A-6D43-8A36-702213271FF9}" type="slidenum">
              <a:rPr lang="en-US" smtClean="0"/>
              <a:pPr/>
              <a:t>21</a:t>
            </a:fld>
            <a:endParaRPr lang="en-US"/>
          </a:p>
        </p:txBody>
      </p:sp>
      <p:sp>
        <p:nvSpPr>
          <p:cNvPr id="4" name="Footer Placeholder 3">
            <a:extLst>
              <a:ext uri="{FF2B5EF4-FFF2-40B4-BE49-F238E27FC236}">
                <a16:creationId xmlns:a16="http://schemas.microsoft.com/office/drawing/2014/main" id="{3E0C2A9D-394B-5E13-80CF-DD6BAAA57A80}"/>
              </a:ext>
            </a:extLst>
          </p:cNvPr>
          <p:cNvSpPr>
            <a:spLocks noGrp="1"/>
          </p:cNvSpPr>
          <p:nvPr>
            <p:ph type="ftr" sz="quarter" idx="12"/>
          </p:nvPr>
        </p:nvSpPr>
        <p:spPr/>
        <p:txBody>
          <a:bodyPr/>
          <a:lstStyle/>
          <a:p>
            <a:r>
              <a:rPr lang="en-US" dirty="0"/>
              <a:t>Security marking: </a:t>
            </a:r>
            <a:r>
              <a:rPr lang="en-US" b="1" dirty="0"/>
              <a:t>PUBLIC</a:t>
            </a:r>
          </a:p>
        </p:txBody>
      </p:sp>
      <p:sp>
        <p:nvSpPr>
          <p:cNvPr id="26" name="Title 25">
            <a:extLst>
              <a:ext uri="{FF2B5EF4-FFF2-40B4-BE49-F238E27FC236}">
                <a16:creationId xmlns:a16="http://schemas.microsoft.com/office/drawing/2014/main" id="{2325B985-6535-184A-7621-1C96EBDBC051}"/>
              </a:ext>
            </a:extLst>
          </p:cNvPr>
          <p:cNvSpPr>
            <a:spLocks noGrp="1"/>
          </p:cNvSpPr>
          <p:nvPr>
            <p:ph type="title" idx="4294967295"/>
          </p:nvPr>
        </p:nvSpPr>
        <p:spPr>
          <a:xfrm>
            <a:off x="313753" y="484648"/>
            <a:ext cx="7610475" cy="1019175"/>
          </a:xfrm>
        </p:spPr>
        <p:txBody>
          <a:bodyPr/>
          <a:lstStyle/>
          <a:p>
            <a:r>
              <a:rPr lang="en-GB" sz="3200" b="1" dirty="0">
                <a:latin typeface="Roboto "/>
              </a:rPr>
              <a:t>What am I doing now?</a:t>
            </a:r>
            <a:br>
              <a:rPr lang="en-GB" sz="3200" b="1" dirty="0">
                <a:latin typeface="Roboto "/>
              </a:rPr>
            </a:br>
            <a:endParaRPr lang="en-GB" dirty="0"/>
          </a:p>
        </p:txBody>
      </p:sp>
      <p:sp>
        <p:nvSpPr>
          <p:cNvPr id="8" name="Text Placeholder 7">
            <a:extLst>
              <a:ext uri="{FF2B5EF4-FFF2-40B4-BE49-F238E27FC236}">
                <a16:creationId xmlns:a16="http://schemas.microsoft.com/office/drawing/2014/main" id="{5B7725AA-C440-992E-A905-E7C9D85F8906}"/>
              </a:ext>
            </a:extLst>
          </p:cNvPr>
          <p:cNvSpPr txBox="1">
            <a:spLocks noGrp="1" noRot="1" noMove="1" noResize="1" noEditPoints="1" noAdjustHandles="1" noChangeArrowheads="1" noChangeShapeType="1"/>
          </p:cNvSpPr>
          <p:nvPr/>
        </p:nvSpPr>
        <p:spPr>
          <a:xfrm>
            <a:off x="4692707" y="131659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England:</a:t>
            </a:r>
          </a:p>
        </p:txBody>
      </p:sp>
      <p:graphicFrame>
        <p:nvGraphicFramePr>
          <p:cNvPr id="9" name="Table 29">
            <a:extLst>
              <a:ext uri="{FF2B5EF4-FFF2-40B4-BE49-F238E27FC236}">
                <a16:creationId xmlns:a16="http://schemas.microsoft.com/office/drawing/2014/main" id="{94A8D419-87B4-1B04-9543-3DE6F30FFA2F}"/>
              </a:ext>
            </a:extLst>
          </p:cNvPr>
          <p:cNvGraphicFramePr>
            <a:graphicFrameLocks noGrp="1" noDrilldown="1" noMove="1" noResize="1"/>
          </p:cNvGraphicFramePr>
          <p:nvPr>
            <p:extLst>
              <p:ext uri="{D42A27DB-BD31-4B8C-83A1-F6EECF244321}">
                <p14:modId xmlns:p14="http://schemas.microsoft.com/office/powerpoint/2010/main" val="976276455"/>
              </p:ext>
            </p:extLst>
          </p:nvPr>
        </p:nvGraphicFramePr>
        <p:xfrm>
          <a:off x="4692707"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685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252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Intermediate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0" name="Table 9">
            <a:extLst>
              <a:ext uri="{FF2B5EF4-FFF2-40B4-BE49-F238E27FC236}">
                <a16:creationId xmlns:a16="http://schemas.microsoft.com/office/drawing/2014/main" id="{213E3FCB-E91E-0FF9-FA31-1DAB620F9925}"/>
              </a:ext>
            </a:extLst>
          </p:cNvPr>
          <p:cNvGraphicFramePr>
            <a:graphicFrameLocks noGrp="1" noDrilldown="1" noMove="1" noResize="1"/>
          </p:cNvGraphicFramePr>
          <p:nvPr>
            <p:extLst>
              <p:ext uri="{D42A27DB-BD31-4B8C-83A1-F6EECF244321}">
                <p14:modId xmlns:p14="http://schemas.microsoft.com/office/powerpoint/2010/main" val="1531691942"/>
              </p:ext>
            </p:extLst>
          </p:nvPr>
        </p:nvGraphicFramePr>
        <p:xfrm>
          <a:off x="7457656"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77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1" name="Text Placeholder 7">
            <a:extLst>
              <a:ext uri="{FF2B5EF4-FFF2-40B4-BE49-F238E27FC236}">
                <a16:creationId xmlns:a16="http://schemas.microsoft.com/office/drawing/2014/main" id="{5139B7E6-EF8D-39C6-8E39-14C9B4F73F2C}"/>
              </a:ext>
            </a:extLst>
          </p:cNvPr>
          <p:cNvSpPr txBox="1">
            <a:spLocks noGrp="1" noRot="1" noMove="1" noResize="1" noEditPoints="1" noAdjustHandles="1" noChangeArrowheads="1" noChangeShapeType="1"/>
          </p:cNvSpPr>
          <p:nvPr/>
        </p:nvSpPr>
        <p:spPr>
          <a:xfrm>
            <a:off x="4708626" y="240452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Wales:</a:t>
            </a:r>
          </a:p>
        </p:txBody>
      </p:sp>
      <p:graphicFrame>
        <p:nvGraphicFramePr>
          <p:cNvPr id="12" name="Table 29">
            <a:extLst>
              <a:ext uri="{FF2B5EF4-FFF2-40B4-BE49-F238E27FC236}">
                <a16:creationId xmlns:a16="http://schemas.microsoft.com/office/drawing/2014/main" id="{0B19DF2C-6D32-EE6E-861A-A5E11BBF919A}"/>
              </a:ext>
            </a:extLst>
          </p:cNvPr>
          <p:cNvGraphicFramePr>
            <a:graphicFrameLocks noGrp="1" noDrilldown="1" noMove="1" noResize="1"/>
          </p:cNvGraphicFramePr>
          <p:nvPr>
            <p:extLst>
              <p:ext uri="{D42A27DB-BD31-4B8C-83A1-F6EECF244321}">
                <p14:modId xmlns:p14="http://schemas.microsoft.com/office/powerpoint/2010/main" val="1991636906"/>
              </p:ext>
            </p:extLst>
          </p:nvPr>
        </p:nvGraphicFramePr>
        <p:xfrm>
          <a:off x="4720115"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4917">
                <a:tc>
                  <a:txBody>
                    <a:bodyPr/>
                    <a:lstStyle/>
                    <a:p>
                      <a:pPr algn="ctr"/>
                      <a:r>
                        <a:rPr lang="en-GB" sz="1150" dirty="0">
                          <a:solidFill>
                            <a:schemeClr val="tx1"/>
                          </a:solidFill>
                        </a:rPr>
                        <a:t>Level 2 </a:t>
                      </a:r>
                      <a:endParaRPr lang="en-GB" sz="1150" b="0" dirty="0">
                        <a:solidFill>
                          <a:schemeClr val="tx1"/>
                        </a:solidFill>
                      </a:endParaRPr>
                    </a:p>
                  </a:txBody>
                  <a:tcPr>
                    <a:solidFill>
                      <a:srgbClr val="FBC651"/>
                    </a:solidFill>
                  </a:tcPr>
                </a:tc>
                <a:extLst>
                  <a:ext uri="{0D108BD9-81ED-4DB2-BD59-A6C34878D82A}">
                    <a16:rowId xmlns:a16="http://schemas.microsoft.com/office/drawing/2014/main" val="1912833817"/>
                  </a:ext>
                </a:extLst>
              </a:tr>
              <a:tr h="1357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Foundation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3" name="Table 12">
            <a:extLst>
              <a:ext uri="{FF2B5EF4-FFF2-40B4-BE49-F238E27FC236}">
                <a16:creationId xmlns:a16="http://schemas.microsoft.com/office/drawing/2014/main" id="{FA5E0B45-26BD-2916-6B4F-E4D0C500648E}"/>
              </a:ext>
            </a:extLst>
          </p:cNvPr>
          <p:cNvGraphicFramePr>
            <a:graphicFrameLocks noGrp="1" noDrilldown="1" noMove="1" noResize="1"/>
          </p:cNvGraphicFramePr>
          <p:nvPr>
            <p:extLst>
              <p:ext uri="{D42A27DB-BD31-4B8C-83A1-F6EECF244321}">
                <p14:modId xmlns:p14="http://schemas.microsoft.com/office/powerpoint/2010/main" val="2220342597"/>
              </p:ext>
            </p:extLst>
          </p:nvPr>
        </p:nvGraphicFramePr>
        <p:xfrm>
          <a:off x="6102589" y="2665135"/>
          <a:ext cx="1245076" cy="737908"/>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95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nchor="ctr">
                    <a:solidFill>
                      <a:srgbClr val="5DB88D"/>
                    </a:solidFill>
                  </a:tcPr>
                </a:tc>
                <a:extLst>
                  <a:ext uri="{0D108BD9-81ED-4DB2-BD59-A6C34878D82A}">
                    <a16:rowId xmlns:a16="http://schemas.microsoft.com/office/drawing/2014/main" val="1912833817"/>
                  </a:ext>
                </a:extLst>
              </a:tr>
              <a:tr h="3354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Apprenticeship</a:t>
                      </a:r>
                    </a:p>
                    <a:p>
                      <a:pPr algn="ctr"/>
                      <a:endParaRPr lang="en-GB" sz="115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4" name="Table 13">
            <a:extLst>
              <a:ext uri="{FF2B5EF4-FFF2-40B4-BE49-F238E27FC236}">
                <a16:creationId xmlns:a16="http://schemas.microsoft.com/office/drawing/2014/main" id="{6A93FFD0-B607-DD51-42ED-16B1C299C126}"/>
              </a:ext>
            </a:extLst>
          </p:cNvPr>
          <p:cNvGraphicFramePr>
            <a:graphicFrameLocks noGrp="1" noDrilldown="1" noMove="1" noResize="1"/>
          </p:cNvGraphicFramePr>
          <p:nvPr>
            <p:extLst>
              <p:ext uri="{D42A27DB-BD31-4B8C-83A1-F6EECF244321}">
                <p14:modId xmlns:p14="http://schemas.microsoft.com/office/powerpoint/2010/main" val="1093105537"/>
              </p:ext>
            </p:extLst>
          </p:nvPr>
        </p:nvGraphicFramePr>
        <p:xfrm>
          <a:off x="7485064"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Levels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5" name="Text Placeholder 7">
            <a:extLst>
              <a:ext uri="{FF2B5EF4-FFF2-40B4-BE49-F238E27FC236}">
                <a16:creationId xmlns:a16="http://schemas.microsoft.com/office/drawing/2014/main" id="{C83CC068-8067-358A-44A9-98715AA1CBE8}"/>
              </a:ext>
            </a:extLst>
          </p:cNvPr>
          <p:cNvSpPr txBox="1">
            <a:spLocks noGrp="1" noRot="1" noMove="1" noResize="1" noEditPoints="1" noAdjustHandles="1" noChangeArrowheads="1" noChangeShapeType="1"/>
          </p:cNvSpPr>
          <p:nvPr/>
        </p:nvSpPr>
        <p:spPr>
          <a:xfrm>
            <a:off x="4720115" y="3472817"/>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Northern Ireland:</a:t>
            </a:r>
          </a:p>
        </p:txBody>
      </p:sp>
      <p:graphicFrame>
        <p:nvGraphicFramePr>
          <p:cNvPr id="16" name="Table 29">
            <a:extLst>
              <a:ext uri="{FF2B5EF4-FFF2-40B4-BE49-F238E27FC236}">
                <a16:creationId xmlns:a16="http://schemas.microsoft.com/office/drawing/2014/main" id="{9C518E31-62C1-9424-9A5F-A099122087B5}"/>
              </a:ext>
            </a:extLst>
          </p:cNvPr>
          <p:cNvGraphicFramePr>
            <a:graphicFrameLocks noGrp="1" noDrilldown="1" noMove="1" noResize="1"/>
          </p:cNvGraphicFramePr>
          <p:nvPr>
            <p:extLst>
              <p:ext uri="{D42A27DB-BD31-4B8C-83A1-F6EECF244321}">
                <p14:modId xmlns:p14="http://schemas.microsoft.com/office/powerpoint/2010/main" val="1537052568"/>
              </p:ext>
            </p:extLst>
          </p:nvPr>
        </p:nvGraphicFramePr>
        <p:xfrm>
          <a:off x="4720115"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2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193899">
                <a:tc>
                  <a:txBody>
                    <a:bodyPr/>
                    <a:lstStyle/>
                    <a:p>
                      <a:pPr algn="ctr"/>
                      <a:r>
                        <a:rPr lang="en-GB" sz="1150" b="0" dirty="0">
                          <a:solidFill>
                            <a:schemeClr val="tx1"/>
                          </a:solidFill>
                        </a:rPr>
                        <a:t>Level 2</a:t>
                      </a:r>
                    </a:p>
                    <a:p>
                      <a:pPr algn="ctr"/>
                      <a:r>
                        <a:rPr lang="en-GB" sz="1150" b="0" dirty="0">
                          <a:solidFill>
                            <a:schemeClr val="tx1"/>
                          </a:solidFill>
                        </a:rPr>
                        <a:t>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7" name="Table 16">
            <a:extLst>
              <a:ext uri="{FF2B5EF4-FFF2-40B4-BE49-F238E27FC236}">
                <a16:creationId xmlns:a16="http://schemas.microsoft.com/office/drawing/2014/main" id="{BD6224FE-24AF-1EB5-A815-E1640994A48D}"/>
              </a:ext>
            </a:extLst>
          </p:cNvPr>
          <p:cNvGraphicFramePr>
            <a:graphicFrameLocks noGrp="1" noDrilldown="1" noMove="1" noResize="1"/>
          </p:cNvGraphicFramePr>
          <p:nvPr>
            <p:extLst>
              <p:ext uri="{D42A27DB-BD31-4B8C-83A1-F6EECF244321}">
                <p14:modId xmlns:p14="http://schemas.microsoft.com/office/powerpoint/2010/main" val="2165722847"/>
              </p:ext>
            </p:extLst>
          </p:nvPr>
        </p:nvGraphicFramePr>
        <p:xfrm>
          <a:off x="6102589"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466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Level 3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8" name="Table 17">
            <a:extLst>
              <a:ext uri="{FF2B5EF4-FFF2-40B4-BE49-F238E27FC236}">
                <a16:creationId xmlns:a16="http://schemas.microsoft.com/office/drawing/2014/main" id="{4A1BDBF1-6DC0-B474-7A2B-886536756E43}"/>
              </a:ext>
            </a:extLst>
          </p:cNvPr>
          <p:cNvGraphicFramePr>
            <a:graphicFrameLocks noGrp="1" noDrilldown="1" noMove="1" noResize="1"/>
          </p:cNvGraphicFramePr>
          <p:nvPr>
            <p:extLst>
              <p:ext uri="{D42A27DB-BD31-4B8C-83A1-F6EECF244321}">
                <p14:modId xmlns:p14="http://schemas.microsoft.com/office/powerpoint/2010/main" val="4283033404"/>
              </p:ext>
            </p:extLst>
          </p:nvPr>
        </p:nvGraphicFramePr>
        <p:xfrm>
          <a:off x="7485064"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895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graphicFrame>
        <p:nvGraphicFramePr>
          <p:cNvPr id="19" name="Table 18">
            <a:extLst>
              <a:ext uri="{FF2B5EF4-FFF2-40B4-BE49-F238E27FC236}">
                <a16:creationId xmlns:a16="http://schemas.microsoft.com/office/drawing/2014/main" id="{720CB89B-6826-70B1-E7E8-A7390036A7B9}"/>
              </a:ext>
            </a:extLst>
          </p:cNvPr>
          <p:cNvGraphicFramePr>
            <a:graphicFrameLocks noGrp="1" noDrilldown="1" noMove="1" noResize="1"/>
          </p:cNvGraphicFramePr>
          <p:nvPr>
            <p:extLst>
              <p:ext uri="{D42A27DB-BD31-4B8C-83A1-F6EECF244321}">
                <p14:modId xmlns:p14="http://schemas.microsoft.com/office/powerpoint/2010/main" val="1576370080"/>
              </p:ext>
            </p:extLst>
          </p:nvPr>
        </p:nvGraphicFramePr>
        <p:xfrm>
          <a:off x="6102589" y="1601812"/>
          <a:ext cx="1245076" cy="70925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72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16129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Advanced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sp>
        <p:nvSpPr>
          <p:cNvPr id="41" name="TextBox 40">
            <a:extLst>
              <a:ext uri="{FF2B5EF4-FFF2-40B4-BE49-F238E27FC236}">
                <a16:creationId xmlns:a16="http://schemas.microsoft.com/office/drawing/2014/main" id="{9D4CFFBF-FA7C-2608-ECFA-07DE3954E5D0}"/>
              </a:ext>
            </a:extLst>
          </p:cNvPr>
          <p:cNvSpPr txBox="1"/>
          <p:nvPr/>
        </p:nvSpPr>
        <p:spPr>
          <a:xfrm>
            <a:off x="4572000" y="837473"/>
            <a:ext cx="5195886" cy="369332"/>
          </a:xfrm>
          <a:prstGeom prst="rect">
            <a:avLst/>
          </a:prstGeom>
          <a:noFill/>
        </p:spPr>
        <p:txBody>
          <a:bodyPr wrap="square">
            <a:spAutoFit/>
          </a:bodyPr>
          <a:lstStyle/>
          <a:p>
            <a:r>
              <a:rPr lang="en-GB" sz="1800" b="1" dirty="0"/>
              <a:t>Apprenticeships work in levels too!</a:t>
            </a:r>
          </a:p>
        </p:txBody>
      </p:sp>
      <p:grpSp>
        <p:nvGrpSpPr>
          <p:cNvPr id="5" name="Group 4">
            <a:extLst>
              <a:ext uri="{FF2B5EF4-FFF2-40B4-BE49-F238E27FC236}">
                <a16:creationId xmlns:a16="http://schemas.microsoft.com/office/drawing/2014/main" id="{043727C0-1AE9-540E-0478-083B7137B0A7}"/>
              </a:ext>
            </a:extLst>
          </p:cNvPr>
          <p:cNvGrpSpPr/>
          <p:nvPr/>
        </p:nvGrpSpPr>
        <p:grpSpPr>
          <a:xfrm>
            <a:off x="313753" y="953001"/>
            <a:ext cx="4097959" cy="3616941"/>
            <a:chOff x="4670319" y="769441"/>
            <a:chExt cx="4097959" cy="3616941"/>
          </a:xfrm>
        </p:grpSpPr>
        <p:grpSp>
          <p:nvGrpSpPr>
            <p:cNvPr id="29" name="Group 28">
              <a:extLst>
                <a:ext uri="{FF2B5EF4-FFF2-40B4-BE49-F238E27FC236}">
                  <a16:creationId xmlns:a16="http://schemas.microsoft.com/office/drawing/2014/main" id="{AC023052-9555-4B5D-013B-D6C89FA525C4}"/>
                </a:ext>
              </a:extLst>
            </p:cNvPr>
            <p:cNvGrpSpPr/>
            <p:nvPr/>
          </p:nvGrpSpPr>
          <p:grpSpPr>
            <a:xfrm>
              <a:off x="5133149" y="1768343"/>
              <a:ext cx="3100063" cy="1606814"/>
              <a:chOff x="743440" y="2155963"/>
              <a:chExt cx="3100063" cy="1606814"/>
            </a:xfrm>
          </p:grpSpPr>
          <p:grpSp>
            <p:nvGrpSpPr>
              <p:cNvPr id="30" name="Group 29">
                <a:extLst>
                  <a:ext uri="{FF2B5EF4-FFF2-40B4-BE49-F238E27FC236}">
                    <a16:creationId xmlns:a16="http://schemas.microsoft.com/office/drawing/2014/main" id="{081C3DA4-0B7B-66A7-0E1D-8E1F89ACC4D6}"/>
                  </a:ext>
                </a:extLst>
              </p:cNvPr>
              <p:cNvGrpSpPr/>
              <p:nvPr/>
            </p:nvGrpSpPr>
            <p:grpSpPr>
              <a:xfrm>
                <a:off x="743440" y="2209266"/>
                <a:ext cx="500456" cy="500456"/>
                <a:chOff x="1503755" y="1825461"/>
                <a:chExt cx="500456" cy="500456"/>
              </a:xfrm>
              <a:solidFill>
                <a:srgbClr val="1F2834"/>
              </a:solidFill>
            </p:grpSpPr>
            <p:sp>
              <p:nvSpPr>
                <p:cNvPr id="36" name="Oval 35">
                  <a:extLst>
                    <a:ext uri="{FF2B5EF4-FFF2-40B4-BE49-F238E27FC236}">
                      <a16:creationId xmlns:a16="http://schemas.microsoft.com/office/drawing/2014/main" id="{B2E3EE5C-0E55-F352-14BF-C72EB2CCD28B}"/>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17A6796D-B830-0062-C5DF-83182D01C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1" name="TextBox 30">
                <a:extLst>
                  <a:ext uri="{FF2B5EF4-FFF2-40B4-BE49-F238E27FC236}">
                    <a16:creationId xmlns:a16="http://schemas.microsoft.com/office/drawing/2014/main" id="{4BA9BE1A-29E6-8C8D-EEF2-FC4705C8067A}"/>
                  </a:ext>
                </a:extLst>
              </p:cNvPr>
              <p:cNvSpPr txBox="1"/>
              <p:nvPr/>
            </p:nvSpPr>
            <p:spPr>
              <a:xfrm>
                <a:off x="1347106" y="2155963"/>
                <a:ext cx="2496397" cy="584775"/>
              </a:xfrm>
              <a:prstGeom prst="rect">
                <a:avLst/>
              </a:prstGeom>
              <a:noFill/>
            </p:spPr>
            <p:txBody>
              <a:bodyPr wrap="square">
                <a:spAutoFit/>
              </a:bodyPr>
              <a:lstStyle/>
              <a:p>
                <a:r>
                  <a:rPr lang="en-GB" sz="1600" dirty="0">
                    <a:latin typeface="Roboto Light "/>
                  </a:rPr>
                  <a:t>GCSE grade 9-4 is a </a:t>
                </a:r>
              </a:p>
              <a:p>
                <a:r>
                  <a:rPr lang="en-GB" sz="1600" b="1" dirty="0">
                    <a:latin typeface="Roboto Light "/>
                  </a:rPr>
                  <a:t>Level 2 qualification</a:t>
                </a:r>
                <a:endParaRPr lang="en-GB" sz="1600" dirty="0"/>
              </a:p>
            </p:txBody>
          </p:sp>
          <p:grpSp>
            <p:nvGrpSpPr>
              <p:cNvPr id="32" name="Group 31">
                <a:extLst>
                  <a:ext uri="{FF2B5EF4-FFF2-40B4-BE49-F238E27FC236}">
                    <a16:creationId xmlns:a16="http://schemas.microsoft.com/office/drawing/2014/main" id="{A83F740C-8DD1-E44A-6B98-7A737D236230}"/>
                  </a:ext>
                </a:extLst>
              </p:cNvPr>
              <p:cNvGrpSpPr/>
              <p:nvPr/>
            </p:nvGrpSpPr>
            <p:grpSpPr>
              <a:xfrm>
                <a:off x="743440" y="3211996"/>
                <a:ext cx="500456" cy="500456"/>
                <a:chOff x="1503755" y="1825461"/>
                <a:chExt cx="500456" cy="500456"/>
              </a:xfrm>
              <a:solidFill>
                <a:srgbClr val="1F2834"/>
              </a:solidFill>
            </p:grpSpPr>
            <p:sp>
              <p:nvSpPr>
                <p:cNvPr id="34" name="Oval 33">
                  <a:extLst>
                    <a:ext uri="{FF2B5EF4-FFF2-40B4-BE49-F238E27FC236}">
                      <a16:creationId xmlns:a16="http://schemas.microsoft.com/office/drawing/2014/main" id="{52B0A2A6-6FF0-D1DE-E232-D7A8C608E71C}"/>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FD161F0-1376-94A5-D3FE-FA6D7C81B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3" name="TextBox 32">
                <a:extLst>
                  <a:ext uri="{FF2B5EF4-FFF2-40B4-BE49-F238E27FC236}">
                    <a16:creationId xmlns:a16="http://schemas.microsoft.com/office/drawing/2014/main" id="{70C81C7E-54CD-6691-899C-3A37997E6295}"/>
                  </a:ext>
                </a:extLst>
              </p:cNvPr>
              <p:cNvSpPr txBox="1"/>
              <p:nvPr/>
            </p:nvSpPr>
            <p:spPr>
              <a:xfrm>
                <a:off x="1347106" y="3178002"/>
                <a:ext cx="2328211" cy="584775"/>
              </a:xfrm>
              <a:prstGeom prst="rect">
                <a:avLst/>
              </a:prstGeom>
              <a:noFill/>
            </p:spPr>
            <p:txBody>
              <a:bodyPr wrap="square">
                <a:spAutoFit/>
              </a:bodyPr>
              <a:lstStyle/>
              <a:p>
                <a:r>
                  <a:rPr lang="en-GB" sz="1600" dirty="0">
                    <a:solidFill>
                      <a:schemeClr val="tx1"/>
                    </a:solidFill>
                    <a:latin typeface="Roboto Light "/>
                  </a:rPr>
                  <a:t>A level or T </a:t>
                </a:r>
                <a:r>
                  <a:rPr lang="en-GB" sz="1600" dirty="0">
                    <a:latin typeface="Roboto Light "/>
                  </a:rPr>
                  <a:t>l</a:t>
                </a:r>
                <a:r>
                  <a:rPr lang="en-GB" sz="1600" dirty="0">
                    <a:solidFill>
                      <a:schemeClr val="tx1"/>
                    </a:solidFill>
                    <a:latin typeface="Roboto Light "/>
                  </a:rPr>
                  <a:t>evel is a </a:t>
                </a:r>
                <a:endParaRPr lang="en-GB" sz="1600" dirty="0">
                  <a:latin typeface="Roboto Light "/>
                </a:endParaRPr>
              </a:p>
              <a:p>
                <a:r>
                  <a:rPr lang="en-GB" sz="1600" b="1" dirty="0">
                    <a:solidFill>
                      <a:schemeClr val="tx1"/>
                    </a:solidFill>
                    <a:latin typeface="Roboto Light "/>
                  </a:rPr>
                  <a:t>Level 3 qualification</a:t>
                </a:r>
                <a:endParaRPr lang="en-GB" sz="1600" dirty="0"/>
              </a:p>
            </p:txBody>
          </p:sp>
        </p:grpSp>
        <p:sp>
          <p:nvSpPr>
            <p:cNvPr id="39" name="TextBox 38">
              <a:extLst>
                <a:ext uri="{FF2B5EF4-FFF2-40B4-BE49-F238E27FC236}">
                  <a16:creationId xmlns:a16="http://schemas.microsoft.com/office/drawing/2014/main" id="{0374A1B2-E71D-5542-ABD8-138D4BE53A89}"/>
                </a:ext>
              </a:extLst>
            </p:cNvPr>
            <p:cNvSpPr txBox="1"/>
            <p:nvPr/>
          </p:nvSpPr>
          <p:spPr>
            <a:xfrm>
              <a:off x="4670319" y="769441"/>
              <a:ext cx="4025724" cy="923330"/>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England, Northern Ireland and Wales: </a:t>
              </a:r>
            </a:p>
          </p:txBody>
        </p:sp>
        <p:sp>
          <p:nvSpPr>
            <p:cNvPr id="42" name="Text Placeholder 7">
              <a:extLst>
                <a:ext uri="{FF2B5EF4-FFF2-40B4-BE49-F238E27FC236}">
                  <a16:creationId xmlns:a16="http://schemas.microsoft.com/office/drawing/2014/main" id="{885F36D5-7139-5CD9-A323-8CC0081C35CA}"/>
                </a:ext>
              </a:extLst>
            </p:cNvPr>
            <p:cNvSpPr txBox="1">
              <a:spLocks/>
            </p:cNvSpPr>
            <p:nvPr/>
          </p:nvSpPr>
          <p:spPr>
            <a:xfrm>
              <a:off x="4758255" y="3575904"/>
              <a:ext cx="4010023" cy="81047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solidFill>
                    <a:schemeClr val="tx1"/>
                  </a:solidFill>
                  <a:latin typeface="Roboto Light" panose="02000000000000000000" pitchFamily="2" charset="0"/>
                </a:rPr>
                <a:t>Did you know?</a:t>
              </a:r>
            </a:p>
            <a:p>
              <a:pPr marL="0" indent="0">
                <a:buFont typeface="Wingdings" pitchFamily="2" charset="2"/>
                <a:buNone/>
              </a:pPr>
              <a:r>
                <a:rPr lang="en-GB" sz="1400" dirty="0">
                  <a:solidFill>
                    <a:schemeClr val="tx1"/>
                  </a:solidFill>
                  <a:latin typeface="Roboto Light" panose="02000000000000000000" pitchFamily="2" charset="0"/>
                </a:rPr>
                <a:t>An apprenticeship offering a degree may also be called a Level 6 or Higher Apprenticeship</a:t>
              </a:r>
            </a:p>
          </p:txBody>
        </p:sp>
      </p:grpSp>
    </p:spTree>
    <p:extLst>
      <p:ext uri="{BB962C8B-B14F-4D97-AF65-F5344CB8AC3E}">
        <p14:creationId xmlns:p14="http://schemas.microsoft.com/office/powerpoint/2010/main" val="2452900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3E6621-8913-71DB-58B5-3BB9C2A1473B}"/>
              </a:ext>
            </a:extLst>
          </p:cNvPr>
          <p:cNvSpPr>
            <a:spLocks noGrp="1"/>
          </p:cNvSpPr>
          <p:nvPr>
            <p:ph type="dt" sz="half" idx="10"/>
          </p:nvPr>
        </p:nvSpPr>
        <p:spPr/>
        <p:txBody>
          <a:bodyPr/>
          <a:lstStyle/>
          <a:p>
            <a:fld id="{E13ED7F5-D386-9F4E-93F6-FF04FAB3DF3D}" type="datetime4">
              <a:rPr lang="en-GB" smtClean="0"/>
              <a:pPr/>
              <a:t>09 May 2023</a:t>
            </a:fld>
            <a:endParaRPr lang="en-US" dirty="0"/>
          </a:p>
        </p:txBody>
      </p:sp>
      <p:sp>
        <p:nvSpPr>
          <p:cNvPr id="4" name="Slide Number Placeholder 3">
            <a:extLst>
              <a:ext uri="{FF2B5EF4-FFF2-40B4-BE49-F238E27FC236}">
                <a16:creationId xmlns:a16="http://schemas.microsoft.com/office/drawing/2014/main" id="{33CF114A-1719-C451-E25F-07D01E65C44F}"/>
              </a:ext>
            </a:extLst>
          </p:cNvPr>
          <p:cNvSpPr>
            <a:spLocks noGrp="1"/>
          </p:cNvSpPr>
          <p:nvPr>
            <p:ph type="sldNum" sz="quarter" idx="11"/>
          </p:nvPr>
        </p:nvSpPr>
        <p:spPr/>
        <p:txBody>
          <a:bodyPr/>
          <a:lstStyle/>
          <a:p>
            <a:r>
              <a:rPr lang="en-US" dirty="0"/>
              <a:t>|   </a:t>
            </a:r>
            <a:fld id="{D7A593A7-184A-6D43-8A36-702213271FF9}" type="slidenum">
              <a:rPr lang="en-US" smtClean="0"/>
              <a:pPr/>
              <a:t>22</a:t>
            </a:fld>
            <a:endParaRPr lang="en-US" dirty="0"/>
          </a:p>
        </p:txBody>
      </p:sp>
      <p:sp>
        <p:nvSpPr>
          <p:cNvPr id="5" name="Footer Placeholder 4">
            <a:extLst>
              <a:ext uri="{FF2B5EF4-FFF2-40B4-BE49-F238E27FC236}">
                <a16:creationId xmlns:a16="http://schemas.microsoft.com/office/drawing/2014/main" id="{EB3C4CC2-BBD0-F70C-D706-B021287018D7}"/>
              </a:ext>
            </a:extLst>
          </p:cNvPr>
          <p:cNvSpPr>
            <a:spLocks noGrp="1"/>
          </p:cNvSpPr>
          <p:nvPr>
            <p:ph type="ftr" sz="quarter" idx="12"/>
          </p:nvPr>
        </p:nvSpPr>
        <p:spPr/>
        <p:txBody>
          <a:bodyPr/>
          <a:lstStyle/>
          <a:p>
            <a:r>
              <a:rPr lang="en-US" dirty="0"/>
              <a:t>Security marking: </a:t>
            </a:r>
            <a:r>
              <a:rPr lang="en-US" b="1" dirty="0"/>
              <a:t>PUBLIC</a:t>
            </a:r>
          </a:p>
        </p:txBody>
      </p:sp>
      <p:sp>
        <p:nvSpPr>
          <p:cNvPr id="18" name="Text Placeholder 7">
            <a:extLst>
              <a:ext uri="{FF2B5EF4-FFF2-40B4-BE49-F238E27FC236}">
                <a16:creationId xmlns:a16="http://schemas.microsoft.com/office/drawing/2014/main" id="{CE5BB0C8-A407-5488-D16A-EC9A2F4CF506}"/>
              </a:ext>
            </a:extLst>
          </p:cNvPr>
          <p:cNvSpPr txBox="1">
            <a:spLocks/>
          </p:cNvSpPr>
          <p:nvPr/>
        </p:nvSpPr>
        <p:spPr>
          <a:xfrm>
            <a:off x="4512559" y="1037478"/>
            <a:ext cx="4354585" cy="276999"/>
          </a:xfrm>
          <a:prstGeom prst="rect">
            <a:avLst/>
          </a:prstGeom>
        </p:spPr>
        <p:txBody>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b="1" dirty="0">
                <a:latin typeface="Roboto Light" panose="02000000000000000000" pitchFamily="2" charset="0"/>
              </a:rPr>
              <a:t>Apprenticeships work in levels in Scotland too</a:t>
            </a:r>
          </a:p>
        </p:txBody>
      </p:sp>
      <p:graphicFrame>
        <p:nvGraphicFramePr>
          <p:cNvPr id="19" name="Table 29">
            <a:extLst>
              <a:ext uri="{FF2B5EF4-FFF2-40B4-BE49-F238E27FC236}">
                <a16:creationId xmlns:a16="http://schemas.microsoft.com/office/drawing/2014/main" id="{0073EF6A-50A4-D56D-9364-C3144CF7E972}"/>
              </a:ext>
            </a:extLst>
          </p:cNvPr>
          <p:cNvGraphicFramePr>
            <a:graphicFrameLocks noGrp="1"/>
          </p:cNvGraphicFramePr>
          <p:nvPr>
            <p:extLst>
              <p:ext uri="{D42A27DB-BD31-4B8C-83A1-F6EECF244321}">
                <p14:modId xmlns:p14="http://schemas.microsoft.com/office/powerpoint/2010/main" val="560413041"/>
              </p:ext>
            </p:extLst>
          </p:nvPr>
        </p:nvGraphicFramePr>
        <p:xfrm>
          <a:off x="5860806" y="1629835"/>
          <a:ext cx="1507405" cy="1076558"/>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450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4-6</a:t>
                      </a:r>
                    </a:p>
                  </a:txBody>
                  <a:tcPr>
                    <a:solidFill>
                      <a:srgbClr val="FBC651"/>
                    </a:solidFill>
                  </a:tcPr>
                </a:tc>
                <a:extLst>
                  <a:ext uri="{0D108BD9-81ED-4DB2-BD59-A6C34878D82A}">
                    <a16:rowId xmlns:a16="http://schemas.microsoft.com/office/drawing/2014/main" val="1912833817"/>
                  </a:ext>
                </a:extLst>
              </a:tr>
              <a:tr h="359687">
                <a:tc>
                  <a:txBody>
                    <a:bodyPr/>
                    <a:lstStyle/>
                    <a:p>
                      <a:pPr algn="ctr"/>
                      <a:r>
                        <a:rPr lang="en-GB" sz="1400" b="0" dirty="0">
                          <a:solidFill>
                            <a:schemeClr val="tx1"/>
                          </a:solidFill>
                        </a:rPr>
                        <a:t>Foundation</a:t>
                      </a:r>
                    </a:p>
                    <a:p>
                      <a:pPr algn="ctr"/>
                      <a:r>
                        <a:rPr lang="en-GB" sz="1400" b="0" dirty="0">
                          <a:solidFill>
                            <a:schemeClr val="tx1"/>
                          </a:solidFill>
                        </a:rPr>
                        <a:t>Apprenticeship</a:t>
                      </a:r>
                    </a:p>
                    <a:p>
                      <a:pPr algn="ctr"/>
                      <a:endParaRPr lang="en-GB" sz="1400" dirty="0"/>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20" name="Table 19">
            <a:extLst>
              <a:ext uri="{FF2B5EF4-FFF2-40B4-BE49-F238E27FC236}">
                <a16:creationId xmlns:a16="http://schemas.microsoft.com/office/drawing/2014/main" id="{32B4F6AD-AEED-F064-14A8-BF607DF154F8}"/>
              </a:ext>
            </a:extLst>
          </p:cNvPr>
          <p:cNvGraphicFramePr>
            <a:graphicFrameLocks noGrp="1"/>
          </p:cNvGraphicFramePr>
          <p:nvPr>
            <p:extLst>
              <p:ext uri="{D42A27DB-BD31-4B8C-83A1-F6EECF244321}">
                <p14:modId xmlns:p14="http://schemas.microsoft.com/office/powerpoint/2010/main" val="4033179252"/>
              </p:ext>
            </p:extLst>
          </p:nvPr>
        </p:nvGraphicFramePr>
        <p:xfrm>
          <a:off x="4795776" y="3051099"/>
          <a:ext cx="1507405" cy="1084524"/>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5300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Levels 5+</a:t>
                      </a:r>
                    </a:p>
                  </a:txBody>
                  <a:tcPr>
                    <a:solidFill>
                      <a:srgbClr val="5DB88D"/>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Modern Apprenticeship</a:t>
                      </a:r>
                    </a:p>
                    <a:p>
                      <a:pPr algn="ctr"/>
                      <a:endParaRPr lang="en-GB" sz="140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21" name="Table 20">
            <a:extLst>
              <a:ext uri="{FF2B5EF4-FFF2-40B4-BE49-F238E27FC236}">
                <a16:creationId xmlns:a16="http://schemas.microsoft.com/office/drawing/2014/main" id="{E05D9034-E62E-DF6B-773D-B8D0314A37BB}"/>
              </a:ext>
            </a:extLst>
          </p:cNvPr>
          <p:cNvGraphicFramePr>
            <a:graphicFrameLocks noGrp="1"/>
          </p:cNvGraphicFramePr>
          <p:nvPr>
            <p:extLst>
              <p:ext uri="{D42A27DB-BD31-4B8C-83A1-F6EECF244321}">
                <p14:modId xmlns:p14="http://schemas.microsoft.com/office/powerpoint/2010/main" val="3197896067"/>
              </p:ext>
            </p:extLst>
          </p:nvPr>
        </p:nvGraphicFramePr>
        <p:xfrm>
          <a:off x="6996303" y="3049540"/>
          <a:ext cx="1507405" cy="1093767"/>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6224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8-11</a:t>
                      </a:r>
                    </a:p>
                  </a:txBody>
                  <a:tcPr>
                    <a:solidFill>
                      <a:srgbClr val="3B92D9"/>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Graduate Apprenticeship</a:t>
                      </a:r>
                    </a:p>
                    <a:p>
                      <a:pPr algn="ctr"/>
                      <a:endParaRPr lang="en-GB" sz="1400" dirty="0"/>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0" name="TextBox 9">
            <a:extLst>
              <a:ext uri="{FF2B5EF4-FFF2-40B4-BE49-F238E27FC236}">
                <a16:creationId xmlns:a16="http://schemas.microsoft.com/office/drawing/2014/main" id="{3570CD6B-FE81-02DF-1BE8-CB5DB6F1E3AF}"/>
              </a:ext>
            </a:extLst>
          </p:cNvPr>
          <p:cNvSpPr txBox="1"/>
          <p:nvPr/>
        </p:nvSpPr>
        <p:spPr>
          <a:xfrm>
            <a:off x="315734" y="458812"/>
            <a:ext cx="4240263" cy="584775"/>
          </a:xfrm>
          <a:prstGeom prst="rect">
            <a:avLst/>
          </a:prstGeom>
          <a:noFill/>
        </p:spPr>
        <p:txBody>
          <a:bodyPr wrap="none" rtlCol="0">
            <a:spAutoFit/>
          </a:bodyPr>
          <a:lstStyle/>
          <a:p>
            <a:r>
              <a:rPr lang="en-GB" sz="3200" b="1" dirty="0">
                <a:latin typeface="Roboto "/>
              </a:rPr>
              <a:t>What am I doing now?</a:t>
            </a:r>
          </a:p>
        </p:txBody>
      </p:sp>
      <p:grpSp>
        <p:nvGrpSpPr>
          <p:cNvPr id="2" name="Group 1">
            <a:extLst>
              <a:ext uri="{FF2B5EF4-FFF2-40B4-BE49-F238E27FC236}">
                <a16:creationId xmlns:a16="http://schemas.microsoft.com/office/drawing/2014/main" id="{6EF98EA3-7933-7EEE-8993-9B9B7506D5B1}"/>
              </a:ext>
            </a:extLst>
          </p:cNvPr>
          <p:cNvGrpSpPr/>
          <p:nvPr/>
        </p:nvGrpSpPr>
        <p:grpSpPr>
          <a:xfrm>
            <a:off x="486835" y="1314477"/>
            <a:ext cx="4025724" cy="2504282"/>
            <a:chOff x="4676990" y="972627"/>
            <a:chExt cx="4025724" cy="2504282"/>
          </a:xfrm>
        </p:grpSpPr>
        <p:sp>
          <p:nvSpPr>
            <p:cNvPr id="24" name="TextBox 23">
              <a:extLst>
                <a:ext uri="{FF2B5EF4-FFF2-40B4-BE49-F238E27FC236}">
                  <a16:creationId xmlns:a16="http://schemas.microsoft.com/office/drawing/2014/main" id="{FA493D91-7E3A-EF81-C62B-9FEF3EC3E587}"/>
                </a:ext>
              </a:extLst>
            </p:cNvPr>
            <p:cNvSpPr txBox="1"/>
            <p:nvPr/>
          </p:nvSpPr>
          <p:spPr>
            <a:xfrm>
              <a:off x="4676990" y="972627"/>
              <a:ext cx="4025724" cy="646331"/>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Scotland</a:t>
              </a:r>
              <a:r>
                <a:rPr lang="en-GB" dirty="0">
                  <a:latin typeface="Roboto Light" panose="02000000000000000000" pitchFamily="2" charset="0"/>
                  <a:ea typeface="Roboto Light" panose="02000000000000000000" pitchFamily="2" charset="0"/>
                  <a:cs typeface="Roboto Light" panose="02000000000000000000" pitchFamily="2" charset="0"/>
                </a:rPr>
                <a:t>:</a:t>
              </a:r>
              <a:endParaRPr lang="en-GB" sz="1800" dirty="0">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5" name="Group 24">
              <a:extLst>
                <a:ext uri="{FF2B5EF4-FFF2-40B4-BE49-F238E27FC236}">
                  <a16:creationId xmlns:a16="http://schemas.microsoft.com/office/drawing/2014/main" id="{3BF754FA-4A45-895E-A0B7-24DBC756565A}"/>
                </a:ext>
              </a:extLst>
            </p:cNvPr>
            <p:cNvGrpSpPr/>
            <p:nvPr/>
          </p:nvGrpSpPr>
          <p:grpSpPr>
            <a:xfrm>
              <a:off x="4858038" y="1870095"/>
              <a:ext cx="3723514" cy="1606814"/>
              <a:chOff x="743440" y="2155963"/>
              <a:chExt cx="3723514" cy="1606814"/>
            </a:xfrm>
          </p:grpSpPr>
          <p:grpSp>
            <p:nvGrpSpPr>
              <p:cNvPr id="26" name="Group 25">
                <a:extLst>
                  <a:ext uri="{FF2B5EF4-FFF2-40B4-BE49-F238E27FC236}">
                    <a16:creationId xmlns:a16="http://schemas.microsoft.com/office/drawing/2014/main" id="{2D52D525-C257-B478-1872-115BB2882E53}"/>
                  </a:ext>
                </a:extLst>
              </p:cNvPr>
              <p:cNvGrpSpPr/>
              <p:nvPr/>
            </p:nvGrpSpPr>
            <p:grpSpPr>
              <a:xfrm>
                <a:off x="743440" y="2209266"/>
                <a:ext cx="500456" cy="500456"/>
                <a:chOff x="1503755" y="1825461"/>
                <a:chExt cx="500456" cy="500456"/>
              </a:xfrm>
              <a:solidFill>
                <a:srgbClr val="1F2834"/>
              </a:solidFill>
            </p:grpSpPr>
            <p:sp>
              <p:nvSpPr>
                <p:cNvPr id="32" name="Oval 31">
                  <a:extLst>
                    <a:ext uri="{FF2B5EF4-FFF2-40B4-BE49-F238E27FC236}">
                      <a16:creationId xmlns:a16="http://schemas.microsoft.com/office/drawing/2014/main" id="{5E50D6A2-618B-F4AC-F425-604C7CCD06BD}"/>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3F043B6-C2DA-3E22-23E7-61AD21654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7" name="TextBox 26">
                <a:extLst>
                  <a:ext uri="{FF2B5EF4-FFF2-40B4-BE49-F238E27FC236}">
                    <a16:creationId xmlns:a16="http://schemas.microsoft.com/office/drawing/2014/main" id="{02D41935-5FC6-ECE4-B51F-18E7E7DF52B8}"/>
                  </a:ext>
                </a:extLst>
              </p:cNvPr>
              <p:cNvSpPr txBox="1"/>
              <p:nvPr/>
            </p:nvSpPr>
            <p:spPr>
              <a:xfrm>
                <a:off x="1347106" y="2155963"/>
                <a:ext cx="3026185" cy="584775"/>
              </a:xfrm>
              <a:prstGeom prst="rect">
                <a:avLst/>
              </a:prstGeom>
              <a:noFill/>
            </p:spPr>
            <p:txBody>
              <a:bodyPr wrap="square">
                <a:spAutoFit/>
              </a:bodyPr>
              <a:lstStyle/>
              <a:p>
                <a:r>
                  <a:rPr lang="en-GB" sz="1600" dirty="0">
                    <a:latin typeface="Roboto Light "/>
                  </a:rPr>
                  <a:t>Scottish National Level 5 is a </a:t>
                </a:r>
              </a:p>
              <a:p>
                <a:r>
                  <a:rPr lang="en-GB" sz="1600" b="1" dirty="0">
                    <a:latin typeface="Roboto Light "/>
                  </a:rPr>
                  <a:t>SCQF Level 5 qualification</a:t>
                </a:r>
              </a:p>
            </p:txBody>
          </p:sp>
          <p:grpSp>
            <p:nvGrpSpPr>
              <p:cNvPr id="28" name="Group 27">
                <a:extLst>
                  <a:ext uri="{FF2B5EF4-FFF2-40B4-BE49-F238E27FC236}">
                    <a16:creationId xmlns:a16="http://schemas.microsoft.com/office/drawing/2014/main" id="{FB223B60-4DC2-DECE-0948-F531090E02CC}"/>
                  </a:ext>
                </a:extLst>
              </p:cNvPr>
              <p:cNvGrpSpPr/>
              <p:nvPr/>
            </p:nvGrpSpPr>
            <p:grpSpPr>
              <a:xfrm>
                <a:off x="743440" y="3211996"/>
                <a:ext cx="500456" cy="500456"/>
                <a:chOff x="1503755" y="1825461"/>
                <a:chExt cx="500456" cy="500456"/>
              </a:xfrm>
              <a:solidFill>
                <a:srgbClr val="1F2834"/>
              </a:solidFill>
            </p:grpSpPr>
            <p:sp>
              <p:nvSpPr>
                <p:cNvPr id="30" name="Oval 29">
                  <a:extLst>
                    <a:ext uri="{FF2B5EF4-FFF2-40B4-BE49-F238E27FC236}">
                      <a16:creationId xmlns:a16="http://schemas.microsoft.com/office/drawing/2014/main" id="{7F182A91-04B5-3AD8-191E-D269A4F04163}"/>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954AAF7-6A73-B731-670C-EA6C42F3B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9" name="TextBox 28">
                <a:extLst>
                  <a:ext uri="{FF2B5EF4-FFF2-40B4-BE49-F238E27FC236}">
                    <a16:creationId xmlns:a16="http://schemas.microsoft.com/office/drawing/2014/main" id="{EC8009E5-4F44-03FF-14C9-5F56D0E16F9C}"/>
                  </a:ext>
                </a:extLst>
              </p:cNvPr>
              <p:cNvSpPr txBox="1"/>
              <p:nvPr/>
            </p:nvSpPr>
            <p:spPr>
              <a:xfrm>
                <a:off x="1347106" y="3178002"/>
                <a:ext cx="3119848" cy="584775"/>
              </a:xfrm>
              <a:prstGeom prst="rect">
                <a:avLst/>
              </a:prstGeom>
              <a:noFill/>
            </p:spPr>
            <p:txBody>
              <a:bodyPr wrap="square">
                <a:spAutoFit/>
              </a:bodyPr>
              <a:lstStyle/>
              <a:p>
                <a:r>
                  <a:rPr lang="en-GB" sz="1600" dirty="0">
                    <a:latin typeface="Roboto Light "/>
                  </a:rPr>
                  <a:t>Scottish Higher is a </a:t>
                </a:r>
              </a:p>
              <a:p>
                <a:r>
                  <a:rPr lang="en-GB" sz="1600" b="1" dirty="0">
                    <a:latin typeface="Roboto Light "/>
                  </a:rPr>
                  <a:t>SCQF Level 6 qualification</a:t>
                </a:r>
              </a:p>
            </p:txBody>
          </p:sp>
        </p:grpSp>
      </p:grpSp>
    </p:spTree>
    <p:custDataLst>
      <p:tags r:id="rId1"/>
    </p:custDataLst>
    <p:extLst>
      <p:ext uri="{BB962C8B-B14F-4D97-AF65-F5344CB8AC3E}">
        <p14:creationId xmlns:p14="http://schemas.microsoft.com/office/powerpoint/2010/main" val="400760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ptops&#10;&#10;Description automatically generated">
            <a:extLst>
              <a:ext uri="{FF2B5EF4-FFF2-40B4-BE49-F238E27FC236}">
                <a16:creationId xmlns:a16="http://schemas.microsoft.com/office/drawing/2014/main" id="{76C3DE64-74DF-FFA6-138C-B6021A04D5BB}"/>
              </a:ext>
            </a:extLst>
          </p:cNvPr>
          <p:cNvPicPr>
            <a:picLocks noGrp="1" noChangeAspect="1"/>
          </p:cNvPicPr>
          <p:nvPr>
            <p:ph type="pic" sz="quarter" idx="10"/>
          </p:nvPr>
        </p:nvPicPr>
        <p:blipFill>
          <a:blip r:embed="rId4"/>
          <a:srcRect l="16806" r="16806"/>
          <a:stretch>
            <a:fillRect/>
          </a:stretch>
        </p:blipFill>
        <p:spPr>
          <a:xfrm>
            <a:off x="0" y="0"/>
            <a:ext cx="4564251" cy="5134782"/>
          </a:xfrm>
        </p:spPr>
      </p:pic>
      <p:sp>
        <p:nvSpPr>
          <p:cNvPr id="6" name="Text Placeholder 5">
            <a:extLst>
              <a:ext uri="{FF2B5EF4-FFF2-40B4-BE49-F238E27FC236}">
                <a16:creationId xmlns:a16="http://schemas.microsoft.com/office/drawing/2014/main" id="{ED996DF9-FF77-E131-C2BB-F51551E967FE}"/>
              </a:ext>
            </a:extLst>
          </p:cNvPr>
          <p:cNvSpPr>
            <a:spLocks noGrp="1"/>
          </p:cNvSpPr>
          <p:nvPr>
            <p:ph type="body" sz="quarter" idx="12"/>
          </p:nvPr>
        </p:nvSpPr>
        <p:spPr>
          <a:xfrm>
            <a:off x="4742406" y="514350"/>
            <a:ext cx="4114258" cy="3867150"/>
          </a:xfrm>
        </p:spPr>
        <p:txBody>
          <a:bodyPr/>
          <a:lstStyle/>
          <a:p>
            <a:pPr>
              <a:spcAft>
                <a:spcPts val="1200"/>
              </a:spcAft>
              <a:buFont typeface="Arial" panose="020B0604020202020204" pitchFamily="34" charset="0"/>
              <a:buChar char="•"/>
            </a:pPr>
            <a:r>
              <a:rPr lang="en-GB" sz="1500" dirty="0">
                <a:solidFill>
                  <a:schemeClr val="tx1"/>
                </a:solidFill>
                <a:latin typeface="Roboto Light "/>
              </a:rPr>
              <a:t>Anyone 16 and over</a:t>
            </a:r>
          </a:p>
          <a:p>
            <a:pPr>
              <a:spcAft>
                <a:spcPts val="1200"/>
              </a:spcAft>
              <a:buFont typeface="Arial" panose="020B0604020202020204" pitchFamily="34" charset="0"/>
              <a:buChar char="•"/>
            </a:pPr>
            <a:r>
              <a:rPr lang="en-GB" sz="1500" dirty="0">
                <a:solidFill>
                  <a:schemeClr val="tx1"/>
                </a:solidFill>
                <a:latin typeface="Roboto Light "/>
              </a:rPr>
              <a:t>Anyone not in full time education*</a:t>
            </a:r>
          </a:p>
          <a:p>
            <a:pPr>
              <a:spcAft>
                <a:spcPts val="1200"/>
              </a:spcAft>
              <a:buFont typeface="Arial" panose="020B0604020202020204" pitchFamily="34" charset="0"/>
              <a:buChar char="•"/>
            </a:pPr>
            <a:r>
              <a:rPr lang="en-GB" sz="1500" dirty="0">
                <a:solidFill>
                  <a:schemeClr val="tx1"/>
                </a:solidFill>
                <a:latin typeface="Roboto Light "/>
              </a:rPr>
              <a:t>Apprenticeships in Scotland, Wales or England require you to be living in the same country as the apprenticeship</a:t>
            </a:r>
          </a:p>
          <a:p>
            <a:pPr>
              <a:spcAft>
                <a:spcPts val="1200"/>
              </a:spcAft>
              <a:buFont typeface="Arial" panose="020B0604020202020204" pitchFamily="34" charset="0"/>
              <a:buChar char="•"/>
            </a:pPr>
            <a:r>
              <a:rPr lang="en-GB" sz="1500" dirty="0">
                <a:solidFill>
                  <a:schemeClr val="tx1"/>
                </a:solidFill>
                <a:latin typeface="Roboto Light "/>
              </a:rPr>
              <a:t>Apprenticeships in Northern Ireland require you:</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employed or be about to take up paid employment in Northern Ireland</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working a minimum of 21 hours per week on a permanent contract</a:t>
            </a:r>
          </a:p>
          <a:p>
            <a:pPr lvl="1">
              <a:spcAft>
                <a:spcPts val="1800"/>
              </a:spcAft>
            </a:pPr>
            <a:endParaRPr lang="en-GB" dirty="0"/>
          </a:p>
        </p:txBody>
      </p:sp>
      <p:sp>
        <p:nvSpPr>
          <p:cNvPr id="9" name="TextBox 8">
            <a:extLst>
              <a:ext uri="{FF2B5EF4-FFF2-40B4-BE49-F238E27FC236}">
                <a16:creationId xmlns:a16="http://schemas.microsoft.com/office/drawing/2014/main" id="{E208B932-822F-D9CC-B980-08632455F26C}"/>
              </a:ext>
            </a:extLst>
          </p:cNvPr>
          <p:cNvSpPr txBox="1"/>
          <p:nvPr/>
        </p:nvSpPr>
        <p:spPr>
          <a:xfrm>
            <a:off x="178154" y="287301"/>
            <a:ext cx="4032179" cy="1077218"/>
          </a:xfrm>
          <a:prstGeom prst="rect">
            <a:avLst/>
          </a:prstGeom>
          <a:noFill/>
        </p:spPr>
        <p:txBody>
          <a:bodyPr wrap="square" rtlCol="0">
            <a:spAutoFit/>
          </a:bodyPr>
          <a:lstStyle/>
          <a:p>
            <a:r>
              <a:rPr lang="en-GB" sz="3200" b="1" dirty="0">
                <a:latin typeface="Roboto "/>
              </a:rPr>
              <a:t>Who can start an </a:t>
            </a:r>
          </a:p>
          <a:p>
            <a:r>
              <a:rPr lang="en-GB" sz="3200" b="1" dirty="0">
                <a:latin typeface="Roboto "/>
              </a:rPr>
              <a:t>Apprenticeship?</a:t>
            </a:r>
          </a:p>
        </p:txBody>
      </p:sp>
      <p:sp>
        <p:nvSpPr>
          <p:cNvPr id="10" name="Text Placeholder 5">
            <a:extLst>
              <a:ext uri="{FF2B5EF4-FFF2-40B4-BE49-F238E27FC236}">
                <a16:creationId xmlns:a16="http://schemas.microsoft.com/office/drawing/2014/main" id="{AA4049CF-0CC0-4B2D-F246-BF6AE678B745}"/>
              </a:ext>
            </a:extLst>
          </p:cNvPr>
          <p:cNvSpPr txBox="1">
            <a:spLocks/>
          </p:cNvSpPr>
          <p:nvPr/>
        </p:nvSpPr>
        <p:spPr>
          <a:xfrm>
            <a:off x="4742406" y="4489906"/>
            <a:ext cx="4401594" cy="430887"/>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800"/>
              </a:spcAft>
              <a:buNone/>
            </a:pPr>
            <a:r>
              <a:rPr lang="en-GB" sz="1400" dirty="0">
                <a:solidFill>
                  <a:schemeClr val="tx1"/>
                </a:solidFill>
              </a:rPr>
              <a:t>* </a:t>
            </a:r>
            <a:r>
              <a:rPr lang="en-GB" sz="1300" dirty="0">
                <a:solidFill>
                  <a:schemeClr val="tx1"/>
                </a:solidFill>
                <a:latin typeface="Roboto Light "/>
                <a:cs typeface="Calibri Light" panose="020F0302020204030204" pitchFamily="34" charset="0"/>
              </a:rPr>
              <a:t>a foundation apprenticeship in Scotland is typically taken alongside Scottish Higher and National 5s</a:t>
            </a:r>
          </a:p>
        </p:txBody>
      </p:sp>
    </p:spTree>
    <p:custDataLst>
      <p:tags r:id="rId1"/>
    </p:custDataLst>
    <p:extLst>
      <p:ext uri="{BB962C8B-B14F-4D97-AF65-F5344CB8AC3E}">
        <p14:creationId xmlns:p14="http://schemas.microsoft.com/office/powerpoint/2010/main" val="620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287338" y="-732423"/>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123241"/>
            <a:ext cx="3973886" cy="2970044"/>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6338-F02F-5D71-6286-0A9896B8C097}"/>
              </a:ext>
            </a:extLst>
          </p:cNvPr>
          <p:cNvSpPr>
            <a:spLocks noGrp="1"/>
          </p:cNvSpPr>
          <p:nvPr>
            <p:ph type="title"/>
          </p:nvPr>
        </p:nvSpPr>
        <p:spPr>
          <a:xfrm>
            <a:off x="368103" y="130412"/>
            <a:ext cx="7610869" cy="1019027"/>
          </a:xfrm>
        </p:spPr>
        <p:txBody>
          <a:bodyPr/>
          <a:lstStyle/>
          <a:p>
            <a:r>
              <a:rPr lang="en-GB" dirty="0">
                <a:latin typeface="Roboto "/>
              </a:rPr>
              <a:t>UCAS Exploring Apprenticeships</a:t>
            </a:r>
          </a:p>
        </p:txBody>
      </p:sp>
      <p:sp>
        <p:nvSpPr>
          <p:cNvPr id="5" name="Date Placeholder 4">
            <a:extLst>
              <a:ext uri="{FF2B5EF4-FFF2-40B4-BE49-F238E27FC236}">
                <a16:creationId xmlns:a16="http://schemas.microsoft.com/office/drawing/2014/main" id="{A9FBD31A-5835-78A4-0E85-BDDEA4FDBF38}"/>
              </a:ext>
            </a:extLst>
          </p:cNvPr>
          <p:cNvSpPr>
            <a:spLocks noGrp="1"/>
          </p:cNvSpPr>
          <p:nvPr>
            <p:ph type="dt" sz="half" idx="10"/>
          </p:nvPr>
        </p:nvSpPr>
        <p:spPr/>
        <p:txBody>
          <a:bodyPr/>
          <a:lstStyle/>
          <a:p>
            <a:fld id="{E13ED7F5-D386-9F4E-93F6-FF04FAB3DF3D}" type="datetime4">
              <a:rPr lang="en-GB" smtClean="0"/>
              <a:t>09 May 2023</a:t>
            </a:fld>
            <a:endParaRPr lang="en-US"/>
          </a:p>
        </p:txBody>
      </p:sp>
      <p:sp>
        <p:nvSpPr>
          <p:cNvPr id="6" name="Slide Number Placeholder 5">
            <a:extLst>
              <a:ext uri="{FF2B5EF4-FFF2-40B4-BE49-F238E27FC236}">
                <a16:creationId xmlns:a16="http://schemas.microsoft.com/office/drawing/2014/main" id="{18CAFD5C-91E2-01DF-FA4D-A02967060561}"/>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7" name="Footer Placeholder 6">
            <a:extLst>
              <a:ext uri="{FF2B5EF4-FFF2-40B4-BE49-F238E27FC236}">
                <a16:creationId xmlns:a16="http://schemas.microsoft.com/office/drawing/2014/main" id="{395D4AEA-BE6F-A019-8080-B3839BD3859B}"/>
              </a:ext>
            </a:extLst>
          </p:cNvPr>
          <p:cNvSpPr>
            <a:spLocks noGrp="1"/>
          </p:cNvSpPr>
          <p:nvPr>
            <p:ph type="ftr" sz="quarter" idx="3"/>
          </p:nvPr>
        </p:nvSpPr>
        <p:spPr/>
        <p:txBody>
          <a:bodyPr/>
          <a:lstStyle/>
          <a:p>
            <a:r>
              <a:rPr lang="en-US" dirty="0"/>
              <a:t>Security marking: </a:t>
            </a:r>
            <a:r>
              <a:rPr lang="en-US" b="1" dirty="0"/>
              <a:t>PUBLIC</a:t>
            </a:r>
          </a:p>
        </p:txBody>
      </p:sp>
      <p:pic>
        <p:nvPicPr>
          <p:cNvPr id="11" name="Picture 10">
            <a:extLst>
              <a:ext uri="{FF2B5EF4-FFF2-40B4-BE49-F238E27FC236}">
                <a16:creationId xmlns:a16="http://schemas.microsoft.com/office/drawing/2014/main" id="{A42DE691-BF3B-AF54-44FD-4DC832E24966}"/>
              </a:ext>
            </a:extLst>
          </p:cNvPr>
          <p:cNvPicPr>
            <a:picLocks noChangeAspect="1"/>
          </p:cNvPicPr>
          <p:nvPr/>
        </p:nvPicPr>
        <p:blipFill>
          <a:blip r:embed="rId2"/>
          <a:stretch>
            <a:fillRect/>
          </a:stretch>
        </p:blipFill>
        <p:spPr>
          <a:xfrm>
            <a:off x="4572000" y="1205092"/>
            <a:ext cx="4251626" cy="3068142"/>
          </a:xfrm>
          <a:prstGeom prst="rect">
            <a:avLst/>
          </a:prstGeom>
        </p:spPr>
      </p:pic>
      <p:grpSp>
        <p:nvGrpSpPr>
          <p:cNvPr id="3" name="Group 2">
            <a:extLst>
              <a:ext uri="{FF2B5EF4-FFF2-40B4-BE49-F238E27FC236}">
                <a16:creationId xmlns:a16="http://schemas.microsoft.com/office/drawing/2014/main" id="{A63DA53A-0765-F37C-DDAF-962A3547B15A}"/>
              </a:ext>
            </a:extLst>
          </p:cNvPr>
          <p:cNvGrpSpPr>
            <a:grpSpLocks/>
          </p:cNvGrpSpPr>
          <p:nvPr/>
        </p:nvGrpSpPr>
        <p:grpSpPr>
          <a:xfrm>
            <a:off x="2528649" y="1337676"/>
            <a:ext cx="2164358" cy="3068142"/>
            <a:chOff x="2266273" y="1364592"/>
            <a:chExt cx="2305727" cy="3173306"/>
          </a:xfrm>
        </p:grpSpPr>
        <p:pic>
          <p:nvPicPr>
            <p:cNvPr id="9" name="Picture 8">
              <a:extLst>
                <a:ext uri="{FF2B5EF4-FFF2-40B4-BE49-F238E27FC236}">
                  <a16:creationId xmlns:a16="http://schemas.microsoft.com/office/drawing/2014/main" id="{8B8F0869-8AB7-F943-F062-BA3D5174E035}"/>
                </a:ext>
              </a:extLst>
            </p:cNvPr>
            <p:cNvPicPr>
              <a:picLocks noChangeAspect="1"/>
            </p:cNvPicPr>
            <p:nvPr/>
          </p:nvPicPr>
          <p:blipFill>
            <a:blip r:embed="rId3"/>
            <a:stretch>
              <a:fillRect/>
            </a:stretch>
          </p:blipFill>
          <p:spPr>
            <a:xfrm>
              <a:off x="2266273" y="1364592"/>
              <a:ext cx="2305727" cy="3173306"/>
            </a:xfrm>
            <a:prstGeom prst="rect">
              <a:avLst/>
            </a:prstGeom>
          </p:spPr>
        </p:pic>
        <p:sp>
          <p:nvSpPr>
            <p:cNvPr id="15" name="Oval 14">
              <a:extLst>
                <a:ext uri="{FF2B5EF4-FFF2-40B4-BE49-F238E27FC236}">
                  <a16:creationId xmlns:a16="http://schemas.microsoft.com/office/drawing/2014/main" id="{F52CE2EF-03CC-66F2-16B1-0A5416CB19A5}"/>
                </a:ext>
              </a:extLst>
            </p:cNvPr>
            <p:cNvSpPr>
              <a:spLocks/>
            </p:cNvSpPr>
            <p:nvPr/>
          </p:nvSpPr>
          <p:spPr>
            <a:xfrm>
              <a:off x="3040626" y="4120834"/>
              <a:ext cx="715925" cy="3048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ontent Placeholder 9">
            <a:extLst>
              <a:ext uri="{FF2B5EF4-FFF2-40B4-BE49-F238E27FC236}">
                <a16:creationId xmlns:a16="http://schemas.microsoft.com/office/drawing/2014/main" id="{4347609F-7AEC-27A1-496A-9D139B96A445}"/>
              </a:ext>
            </a:extLst>
          </p:cNvPr>
          <p:cNvSpPr txBox="1">
            <a:spLocks/>
          </p:cNvSpPr>
          <p:nvPr/>
        </p:nvSpPr>
        <p:spPr>
          <a:xfrm>
            <a:off x="320374" y="1703849"/>
            <a:ext cx="2164358" cy="2318583"/>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1E2834"/>
                </a:solidFill>
                <a:latin typeface="Roboto Light" panose="02000000000000000000" pitchFamily="2" charset="0"/>
              </a:rPr>
              <a:t>From UCAS Hub you can easily explore apprenticeships; learn more information and see a live selection of apprenticeship vacancies. </a:t>
            </a:r>
          </a:p>
          <a:p>
            <a:pPr marL="0" indent="0">
              <a:buFont typeface="Wingdings" pitchFamily="2" charset="2"/>
              <a:buNone/>
            </a:pPr>
            <a:r>
              <a:rPr lang="en-GB" sz="1600" dirty="0">
                <a:solidFill>
                  <a:srgbClr val="1E2834"/>
                </a:solidFill>
                <a:latin typeface="Roboto Light" panose="02000000000000000000" pitchFamily="2" charset="0"/>
              </a:rPr>
              <a:t>Set alerts to stay up to date. </a:t>
            </a:r>
          </a:p>
        </p:txBody>
      </p:sp>
    </p:spTree>
    <p:extLst>
      <p:ext uri="{BB962C8B-B14F-4D97-AF65-F5344CB8AC3E}">
        <p14:creationId xmlns:p14="http://schemas.microsoft.com/office/powerpoint/2010/main" val="4131059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68DBA-7872-5A19-9B6A-712193655612}"/>
              </a:ext>
            </a:extLst>
          </p:cNvPr>
          <p:cNvSpPr>
            <a:spLocks noGrp="1"/>
          </p:cNvSpPr>
          <p:nvPr>
            <p:ph type="ctrTitle"/>
          </p:nvPr>
        </p:nvSpPr>
        <p:spPr/>
        <p:txBody>
          <a:bodyPr/>
          <a:lstStyle/>
          <a:p>
            <a:r>
              <a:rPr lang="en-GB" dirty="0"/>
              <a:t>UCAS Applications</a:t>
            </a:r>
            <a:br>
              <a:rPr lang="en-GB" dirty="0"/>
            </a:br>
            <a:r>
              <a:rPr lang="en-GB" sz="1800" dirty="0"/>
              <a:t>How to apply</a:t>
            </a:r>
          </a:p>
        </p:txBody>
      </p:sp>
      <p:sp>
        <p:nvSpPr>
          <p:cNvPr id="9" name="Subtitle 8">
            <a:extLst>
              <a:ext uri="{FF2B5EF4-FFF2-40B4-BE49-F238E27FC236}">
                <a16:creationId xmlns:a16="http://schemas.microsoft.com/office/drawing/2014/main" id="{4AE2C3C3-FD49-C898-8146-BE5BB98C1000}"/>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969923DA-E2F4-8FE7-58C2-FDF400EF2238}"/>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09 May 2023</a:t>
            </a:fld>
            <a:endParaRPr lang="en-US"/>
          </a:p>
        </p:txBody>
      </p:sp>
      <p:sp>
        <p:nvSpPr>
          <p:cNvPr id="6" name="Slide Number Placeholder 5">
            <a:extLst>
              <a:ext uri="{FF2B5EF4-FFF2-40B4-BE49-F238E27FC236}">
                <a16:creationId xmlns:a16="http://schemas.microsoft.com/office/drawing/2014/main" id="{39FF71B4-57BC-B4CA-352B-BF254F7C2B9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27</a:t>
            </a:fld>
            <a:endParaRPr lang="en-US"/>
          </a:p>
        </p:txBody>
      </p:sp>
      <p:sp>
        <p:nvSpPr>
          <p:cNvPr id="7" name="Footer Placeholder 6">
            <a:extLst>
              <a:ext uri="{FF2B5EF4-FFF2-40B4-BE49-F238E27FC236}">
                <a16:creationId xmlns:a16="http://schemas.microsoft.com/office/drawing/2014/main" id="{44AAEF27-3AE6-EC16-ECFD-1B5D29894A01}"/>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76517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770341"/>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latin typeface="Roboto "/>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2345924877"/>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28</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3" y="57481"/>
            <a:ext cx="8228008" cy="1069793"/>
          </a:xfrm>
        </p:spPr>
        <p:txBody>
          <a:bodyPr>
            <a:normAutofit/>
          </a:bodyPr>
          <a:lstStyle/>
          <a:p>
            <a:pPr lvl="0"/>
            <a:r>
              <a:rPr lang="en-GB" sz="3200" dirty="0"/>
              <a:t>When to apply for 2024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nvPr>
        </p:nvGraphicFramePr>
        <p:xfrm>
          <a:off x="287342" y="1538953"/>
          <a:ext cx="8685208"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5963846" y="4803772"/>
            <a:ext cx="2342601" cy="235970"/>
          </a:xfrm>
          <a:prstGeom prst="rect">
            <a:avLst/>
          </a:prstGeom>
          <a:noFill/>
          <a:ln cap="flat">
            <a:noFill/>
          </a:ln>
        </p:spPr>
        <p:txBody>
          <a:bodyPr vert="horz" wrap="square" lIns="91440" tIns="45720" rIns="0" bIns="45720" anchor="ctr" anchorCtr="0" compatLnSpc="1">
            <a:noAutofit/>
          </a:bodyPr>
          <a:lstStyle/>
          <a:p>
            <a:pPr algn="r" defTabSz="457178">
              <a:defRPr sz="1800" b="0" i="0" u="none" strike="noStrike" kern="0" cap="none" spc="0" baseline="0">
                <a:solidFill>
                  <a:srgbClr val="000000"/>
                </a:solidFill>
                <a:uFillTx/>
              </a:defRPr>
            </a:pPr>
            <a:fld id="{CE14D3AB-EBD0-44CB-98FB-38E32DA8618F}" type="datetime4">
              <a:rPr lang="en-GB" sz="900" kern="0">
                <a:solidFill>
                  <a:srgbClr val="FFFFFF"/>
                </a:solidFill>
                <a:latin typeface="Calibri"/>
              </a:rPr>
              <a:pPr algn="r" defTabSz="457178">
                <a:defRPr sz="1800" b="0" i="0" u="none" strike="noStrike" kern="0" cap="none" spc="0" baseline="0">
                  <a:solidFill>
                    <a:srgbClr val="000000"/>
                  </a:solidFill>
                  <a:uFillTx/>
                </a:defRPr>
              </a:pPr>
              <a:t>09 May 2023</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3"/>
            <a:ext cx="4482626" cy="226341"/>
          </a:xfrm>
          <a:prstGeom prst="rect">
            <a:avLst/>
          </a:prstGeom>
          <a:noFill/>
          <a:ln cap="flat">
            <a:noFill/>
          </a:ln>
        </p:spPr>
        <p:txBody>
          <a:bodyPr vert="horz" wrap="square" lIns="91440" tIns="45720" rIns="91440" bIns="45720" anchor="ctr" anchorCtr="0" compatLnSpc="1">
            <a:noAutofit/>
          </a:bodyPr>
          <a:lstStyle/>
          <a:p>
            <a:pPr defTabSz="457178">
              <a:defRPr sz="1800" b="0" i="0" u="none" strike="noStrike" kern="0" cap="none" spc="0" baseline="0">
                <a:solidFill>
                  <a:srgbClr val="000000"/>
                </a:solidFill>
                <a:uFillTx/>
              </a:defRPr>
            </a:pPr>
            <a:r>
              <a:rPr lang="en-US" sz="900" kern="0">
                <a:solidFill>
                  <a:srgbClr val="FFFFFF"/>
                </a:solidFill>
                <a:latin typeface="Calibri"/>
              </a:rPr>
              <a:t>Security marking: </a:t>
            </a:r>
            <a:r>
              <a:rPr lang="en-US" sz="900" b="1" kern="0">
                <a:solidFill>
                  <a:srgbClr val="FFFFFF"/>
                </a:solidFill>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8" y="4803773"/>
            <a:ext cx="550221" cy="226341"/>
          </a:xfrm>
          <a:prstGeom prst="rect">
            <a:avLst/>
          </a:prstGeom>
          <a:noFill/>
          <a:ln cap="flat">
            <a:noFill/>
          </a:ln>
        </p:spPr>
        <p:txBody>
          <a:bodyPr vert="horz" wrap="square" lIns="91440" tIns="45720" rIns="91440" bIns="45720" anchor="ctr" anchorCtr="0" compatLnSpc="1">
            <a:noAutofit/>
          </a:bodyPr>
          <a:lstStyle/>
          <a:p>
            <a:pPr defTabSz="457178">
              <a:defRPr sz="1800" b="0" i="0" u="none" strike="noStrike" kern="0" cap="none" spc="0" baseline="0">
                <a:solidFill>
                  <a:srgbClr val="000000"/>
                </a:solidFill>
                <a:uFillTx/>
              </a:defRPr>
            </a:pPr>
            <a:r>
              <a:rPr lang="en-US" sz="900" kern="0">
                <a:solidFill>
                  <a:srgbClr val="FFFFFF"/>
                </a:solidFill>
                <a:latin typeface="Calibri"/>
              </a:rPr>
              <a:t>|   </a:t>
            </a:r>
            <a:fld id="{314032A3-A075-4877-BE4B-4988CFAE48FB}" type="slidenum">
              <a:rPr sz="900" kern="0">
                <a:solidFill>
                  <a:srgbClr val="FFFFFF"/>
                </a:solidFill>
                <a:latin typeface="Calibri"/>
              </a:rPr>
              <a:pPr defTabSz="457178">
                <a:defRPr sz="1800" b="0" i="0" u="none" strike="noStrike" kern="0" cap="none" spc="0" baseline="0">
                  <a:solidFill>
                    <a:srgbClr val="000000"/>
                  </a:solidFill>
                  <a:uFillTx/>
                </a:defRPr>
              </a:pPr>
              <a:t>29</a:t>
            </a:fld>
            <a:endParaRPr lang="en-US" sz="900" kern="0">
              <a:solidFill>
                <a:srgbClr val="FFFFFF"/>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77D271-34B5-18E6-0DF3-6D3CADC6A3ED}"/>
              </a:ext>
            </a:extLst>
          </p:cNvPr>
          <p:cNvSpPr>
            <a:spLocks noGrp="1"/>
          </p:cNvSpPr>
          <p:nvPr>
            <p:ph type="ctrTitle"/>
          </p:nvPr>
        </p:nvSpPr>
        <p:spPr/>
        <p:txBody>
          <a:bodyPr/>
          <a:lstStyle/>
          <a:p>
            <a:r>
              <a:rPr lang="en-GB" dirty="0"/>
              <a:t>What Next?</a:t>
            </a:r>
            <a:br>
              <a:rPr lang="en-GB" dirty="0"/>
            </a:br>
            <a:r>
              <a:rPr lang="en-GB" sz="1800" dirty="0"/>
              <a:t>What are the options available? </a:t>
            </a:r>
          </a:p>
        </p:txBody>
      </p:sp>
      <p:sp>
        <p:nvSpPr>
          <p:cNvPr id="11" name="Subtitle 10">
            <a:extLst>
              <a:ext uri="{FF2B5EF4-FFF2-40B4-BE49-F238E27FC236}">
                <a16:creationId xmlns:a16="http://schemas.microsoft.com/office/drawing/2014/main" id="{A6CE0A13-FE0B-468D-2C66-513DA00D94DF}"/>
              </a:ext>
            </a:extLst>
          </p:cNvPr>
          <p:cNvSpPr>
            <a:spLocks noGrp="1"/>
          </p:cNvSpPr>
          <p:nvPr>
            <p:ph type="subTitle" idx="1"/>
          </p:nvPr>
        </p:nvSpPr>
        <p:spPr/>
        <p:txBody>
          <a:bodyPr/>
          <a:lstStyle/>
          <a:p>
            <a:endParaRPr lang="en-GB"/>
          </a:p>
        </p:txBody>
      </p:sp>
      <p:sp>
        <p:nvSpPr>
          <p:cNvPr id="6" name="Date Placeholder 5">
            <a:extLst>
              <a:ext uri="{FF2B5EF4-FFF2-40B4-BE49-F238E27FC236}">
                <a16:creationId xmlns:a16="http://schemas.microsoft.com/office/drawing/2014/main" id="{19EF66E4-4637-8839-C749-32DF1C1118D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09 May 2023</a:t>
            </a:fld>
            <a:endParaRPr lang="en-US"/>
          </a:p>
        </p:txBody>
      </p:sp>
      <p:sp>
        <p:nvSpPr>
          <p:cNvPr id="7" name="Slide Number Placeholder 6">
            <a:extLst>
              <a:ext uri="{FF2B5EF4-FFF2-40B4-BE49-F238E27FC236}">
                <a16:creationId xmlns:a16="http://schemas.microsoft.com/office/drawing/2014/main" id="{499E77A5-7AE3-7082-BF90-E11E1C279B9F}"/>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a:t>
            </a:fld>
            <a:endParaRPr lang="en-US"/>
          </a:p>
        </p:txBody>
      </p:sp>
      <p:sp>
        <p:nvSpPr>
          <p:cNvPr id="8" name="Footer Placeholder 7">
            <a:extLst>
              <a:ext uri="{FF2B5EF4-FFF2-40B4-BE49-F238E27FC236}">
                <a16:creationId xmlns:a16="http://schemas.microsoft.com/office/drawing/2014/main" id="{5F5D06F6-5360-0E26-68D0-103398D30761}"/>
              </a:ext>
            </a:extLst>
          </p:cNvPr>
          <p:cNvSpPr>
            <a:spLocks noGrp="1"/>
          </p:cNvSpPr>
          <p:nvPr>
            <p:ph type="ftr" sz="quarter" idx="4294967295"/>
          </p:nvPr>
        </p:nvSpPr>
        <p:spPr>
          <a:xfrm>
            <a:off x="0" y="4865688"/>
            <a:ext cx="4483100" cy="225425"/>
          </a:xfrm>
        </p:spPr>
        <p:txBody>
          <a:bodyPr/>
          <a:lstStyle/>
          <a:p>
            <a:r>
              <a:rPr lang="en-US" dirty="0"/>
              <a:t>Security marking: </a:t>
            </a:r>
            <a:r>
              <a:rPr lang="en-US" b="1" dirty="0"/>
              <a:t>PUBLIC</a:t>
            </a:r>
          </a:p>
        </p:txBody>
      </p:sp>
    </p:spTree>
    <p:extLst>
      <p:ext uri="{BB962C8B-B14F-4D97-AF65-F5344CB8AC3E}">
        <p14:creationId xmlns:p14="http://schemas.microsoft.com/office/powerpoint/2010/main" val="2563205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287338" y="233707"/>
            <a:ext cx="3832225" cy="987425"/>
          </a:xfrm>
        </p:spPr>
        <p:txBody>
          <a:bodyPr/>
          <a:lstStyle/>
          <a:p>
            <a:r>
              <a:rPr lang="en-GB" sz="3600" dirty="0">
                <a:latin typeface="Roboto "/>
              </a:rPr>
              <a:t>Key facts</a:t>
            </a:r>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4294967295"/>
          </p:nvPr>
        </p:nvSpPr>
        <p:spPr>
          <a:xfrm>
            <a:off x="287337" y="1343059"/>
            <a:ext cx="8569326" cy="2857500"/>
          </a:xfrm>
        </p:spPr>
        <p:txBody>
          <a:bodyPr>
            <a:noAutofit/>
          </a:bodyPr>
          <a:lstStyle/>
          <a:p>
            <a:pPr marL="342900" indent="-342900">
              <a:lnSpc>
                <a:spcPct val="120000"/>
              </a:lnSpc>
              <a:buClr>
                <a:srgbClr val="34C0C7"/>
              </a:buClr>
              <a:buFont typeface="Arial" panose="020B0604020202020204" pitchFamily="34" charset="0"/>
              <a:buChar char="•"/>
            </a:pPr>
            <a:r>
              <a:rPr lang="en-GB" sz="1600" dirty="0">
                <a:latin typeface="Roboto Light" panose="02000000000000000000" pitchFamily="2" charset="0"/>
              </a:rPr>
              <a:t>To start an application you need to register with </a:t>
            </a:r>
            <a:r>
              <a:rPr lang="en-GB" sz="1600" b="1" dirty="0">
                <a:solidFill>
                  <a:srgbClr val="E31873"/>
                </a:solidFill>
                <a:latin typeface="Roboto Light" panose="02000000000000000000" pitchFamily="2" charset="0"/>
              </a:rPr>
              <a:t>ucas.com</a:t>
            </a:r>
            <a:r>
              <a:rPr lang="en-GB" sz="1600" dirty="0">
                <a:latin typeface="Roboto Light" panose="02000000000000000000" pitchFamily="2" charset="0"/>
              </a:rPr>
              <a:t>, you can register at any time.</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From </a:t>
            </a:r>
            <a:r>
              <a:rPr lang="en-GB" sz="1600" b="1" dirty="0">
                <a:solidFill>
                  <a:srgbClr val="E31873"/>
                </a:solidFill>
                <a:latin typeface="Roboto Light" panose="02000000000000000000" pitchFamily="2" charset="0"/>
              </a:rPr>
              <a:t>16 May 2023 </a:t>
            </a:r>
            <a:r>
              <a:rPr lang="en-GB" sz="1600" dirty="0">
                <a:latin typeface="Roboto Light" panose="02000000000000000000" pitchFamily="2" charset="0"/>
              </a:rPr>
              <a:t>you’ll be able to start an application.</a:t>
            </a:r>
          </a:p>
          <a:p>
            <a:pPr marL="342900" indent="-342900">
              <a:spcBef>
                <a:spcPts val="600"/>
              </a:spcBef>
              <a:buClr>
                <a:srgbClr val="34C0C7"/>
              </a:buClr>
              <a:buFont typeface="Arial" panose="020B0604020202020204" pitchFamily="34" charset="0"/>
              <a:buChar char="•"/>
            </a:pPr>
            <a:r>
              <a:rPr lang="en-GB" sz="1600" dirty="0">
                <a:latin typeface="Roboto Light" panose="02000000000000000000" pitchFamily="2" charset="0"/>
              </a:rPr>
              <a:t>Universities and colleges </a:t>
            </a:r>
            <a:r>
              <a:rPr lang="en-GB" sz="1600" b="1" dirty="0">
                <a:solidFill>
                  <a:srgbClr val="E31873"/>
                </a:solidFill>
                <a:latin typeface="Roboto Light" panose="02000000000000000000" pitchFamily="2" charset="0"/>
              </a:rPr>
              <a:t>can’t see </a:t>
            </a:r>
            <a:r>
              <a:rPr lang="en-GB" sz="1600" dirty="0">
                <a:latin typeface="Roboto Light" panose="02000000000000000000" pitchFamily="2" charset="0"/>
              </a:rPr>
              <a:t>your other choices when you apply.</a:t>
            </a:r>
          </a:p>
          <a:p>
            <a:pPr marL="342900" indent="-342900">
              <a:spcBef>
                <a:spcPts val="600"/>
              </a:spcBef>
              <a:buClr>
                <a:srgbClr val="34C0C7"/>
              </a:buClr>
              <a:buFont typeface="Arial" panose="020B0604020202020204" pitchFamily="34" charset="0"/>
              <a:buChar char="•"/>
            </a:pPr>
            <a:r>
              <a:rPr lang="en-GB" sz="1600" dirty="0">
                <a:latin typeface="Roboto Light" panose="02000000000000000000" pitchFamily="2" charset="0"/>
              </a:rPr>
              <a:t>Apply by the </a:t>
            </a:r>
            <a:r>
              <a:rPr lang="en-GB" sz="1600" b="1" dirty="0">
                <a:solidFill>
                  <a:srgbClr val="E31873"/>
                </a:solidFill>
                <a:latin typeface="Roboto Light" panose="02000000000000000000" pitchFamily="2" charset="0"/>
              </a:rPr>
              <a:t>equal consideration date</a:t>
            </a:r>
            <a:r>
              <a:rPr lang="en-GB" sz="1600" dirty="0">
                <a:latin typeface="Roboto Light" panose="02000000000000000000" pitchFamily="2" charset="0"/>
              </a:rPr>
              <a:t>.</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You have up to </a:t>
            </a:r>
            <a:r>
              <a:rPr lang="en-GB" sz="1600" b="1" dirty="0">
                <a:solidFill>
                  <a:srgbClr val="E31873"/>
                </a:solidFill>
                <a:latin typeface="Roboto Light" panose="02000000000000000000" pitchFamily="2" charset="0"/>
              </a:rPr>
              <a:t>five choices</a:t>
            </a:r>
            <a:r>
              <a:rPr lang="en-GB" sz="1600" dirty="0">
                <a:latin typeface="Roboto Light" panose="02000000000000000000" pitchFamily="2" charset="0"/>
              </a:rPr>
              <a:t>, unless applying to study medicine, veterinary, medicine/science, dentistry – then it’s </a:t>
            </a:r>
            <a:r>
              <a:rPr lang="en-GB" sz="1600" b="1" dirty="0">
                <a:solidFill>
                  <a:srgbClr val="E31873"/>
                </a:solidFill>
                <a:latin typeface="Roboto Light" panose="02000000000000000000" pitchFamily="2" charset="0"/>
              </a:rPr>
              <a:t>four choices</a:t>
            </a:r>
            <a:r>
              <a:rPr lang="en-GB" sz="1600" dirty="0">
                <a:latin typeface="Roboto Light" panose="02000000000000000000" pitchFamily="2" charset="0"/>
              </a:rPr>
              <a:t>.</a:t>
            </a:r>
            <a:endParaRPr lang="en-GB" sz="1600" dirty="0">
              <a:solidFill>
                <a:srgbClr val="FF6451"/>
              </a:solidFill>
              <a:latin typeface="Roboto Light" panose="02000000000000000000" pitchFamily="2" charset="0"/>
            </a:endParaRP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Y</a:t>
            </a:r>
            <a:r>
              <a:rPr lang="en-GB" sz="1600" dirty="0">
                <a:solidFill>
                  <a:schemeClr val="tx1"/>
                </a:solidFill>
                <a:latin typeface="Roboto Light" panose="02000000000000000000" pitchFamily="2" charset="0"/>
              </a:rPr>
              <a:t>ou</a:t>
            </a:r>
            <a:r>
              <a:rPr lang="en-GB" sz="1600" dirty="0">
                <a:solidFill>
                  <a:srgbClr val="FF6451"/>
                </a:solidFill>
                <a:latin typeface="Roboto Light" panose="02000000000000000000" pitchFamily="2" charset="0"/>
              </a:rPr>
              <a:t> </a:t>
            </a:r>
            <a:r>
              <a:rPr lang="en-GB" sz="1600" b="1" dirty="0">
                <a:solidFill>
                  <a:srgbClr val="E31873"/>
                </a:solidFill>
                <a:latin typeface="Roboto Light" panose="02000000000000000000" pitchFamily="2" charset="0"/>
              </a:rPr>
              <a:t>can’t apply to BOTH </a:t>
            </a:r>
            <a:r>
              <a:rPr lang="en-GB" sz="1600" dirty="0">
                <a:latin typeface="Roboto Light" panose="02000000000000000000" pitchFamily="2" charset="0"/>
              </a:rPr>
              <a:t>Oxford and Cambridge.</a:t>
            </a:r>
          </a:p>
          <a:p>
            <a:pPr marL="342900" indent="-342900">
              <a:lnSpc>
                <a:spcPct val="100000"/>
              </a:lnSpc>
              <a:spcBef>
                <a:spcPts val="600"/>
              </a:spcBef>
              <a:buClr>
                <a:srgbClr val="34C0C7"/>
              </a:buClr>
              <a:buFont typeface="Arial" panose="020B0604020202020204" pitchFamily="34" charset="0"/>
              <a:buChar char="•"/>
            </a:pPr>
            <a:r>
              <a:rPr lang="en-GB" sz="1600" dirty="0">
                <a:latin typeface="Roboto Light" panose="02000000000000000000" pitchFamily="2" charset="0"/>
              </a:rPr>
              <a:t>Applying </a:t>
            </a:r>
            <a:r>
              <a:rPr lang="en-GB" sz="1600" b="1" dirty="0">
                <a:solidFill>
                  <a:srgbClr val="E31873"/>
                </a:solidFill>
                <a:latin typeface="Roboto Light" panose="02000000000000000000" pitchFamily="2" charset="0"/>
              </a:rPr>
              <a:t>costs</a:t>
            </a:r>
            <a:r>
              <a:rPr lang="en-GB" sz="1600" dirty="0">
                <a:latin typeface="Roboto Light" panose="02000000000000000000" pitchFamily="2" charset="0"/>
              </a:rPr>
              <a:t> £27.50. </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4" name="Picture 3">
            <a:extLst>
              <a:ext uri="{FF2B5EF4-FFF2-40B4-BE49-F238E27FC236}">
                <a16:creationId xmlns:a16="http://schemas.microsoft.com/office/drawing/2014/main" id="{AAB59171-4D2D-2E4F-BF37-96DABB18E3A3}"/>
              </a:ext>
            </a:extLst>
          </p:cNvPr>
          <p:cNvPicPr>
            <a:picLocks noChangeAspect="1"/>
          </p:cNvPicPr>
          <p:nvPr/>
        </p:nvPicPr>
        <p:blipFill rotWithShape="1">
          <a:blip r:embed="rId3"/>
          <a:srcRect l="1667" t="5322" r="9186" b="14235"/>
          <a:stretch/>
        </p:blipFill>
        <p:spPr>
          <a:xfrm>
            <a:off x="3677242" y="3627039"/>
            <a:ext cx="5179420" cy="1176736"/>
          </a:xfrm>
          <a:prstGeom prst="rect">
            <a:avLst/>
          </a:prstGeom>
        </p:spPr>
      </p:pic>
    </p:spTree>
    <p:custDataLst>
      <p:tags r:id="rId1"/>
    </p:custDataLst>
    <p:extLst>
      <p:ext uri="{BB962C8B-B14F-4D97-AF65-F5344CB8AC3E}">
        <p14:creationId xmlns:p14="http://schemas.microsoft.com/office/powerpoint/2010/main" val="566851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normAutofit/>
          </a:bodyPr>
          <a:lstStyle/>
          <a:p>
            <a:r>
              <a:rPr lang="en-GB" sz="3600" dirty="0">
                <a:latin typeface="Roboto "/>
              </a:rPr>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4100794" cy="3137807"/>
          </a:xfrm>
        </p:spPr>
        <p:txBody>
          <a:bodyPr>
            <a:noAutofit/>
          </a:bodyPr>
          <a:lstStyle/>
          <a:p>
            <a:pPr marL="285750" indent="-285750">
              <a:lnSpc>
                <a:spcPct val="100000"/>
              </a:lnSpc>
              <a:buClr>
                <a:schemeClr val="accent6"/>
              </a:buClr>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Clr>
                <a:schemeClr val="accent6"/>
              </a:buClr>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dirty="0">
                <a:latin typeface="Roboto "/>
              </a:rPr>
              <a:t>Application</a:t>
            </a:r>
            <a:endParaRPr lang="en-GB" sz="3600" dirty="0">
              <a:latin typeface="Roboto "/>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Personal details</a:t>
            </a:r>
          </a:p>
          <a:p>
            <a:pPr marL="285750" lvl="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Contact and residency details</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Nationality details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Supporting information</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English language skills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Finance and funding </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Diversity and inclusion*</a:t>
            </a:r>
          </a:p>
          <a:p>
            <a:pPr marL="285750" indent="-285750">
              <a:spcBef>
                <a:spcPts val="300"/>
              </a:spcBef>
              <a:spcAft>
                <a:spcPts val="300"/>
              </a:spcAft>
              <a:buClr>
                <a:srgbClr val="FBC651"/>
              </a:buClr>
              <a:buFont typeface="Arial" panose="020B0604020202020204" pitchFamily="34" charset="0"/>
              <a:buChar char="•"/>
              <a:tabLst>
                <a:tab pos="1701798" algn="l"/>
                <a:tab pos="2954334" algn="l"/>
              </a:tabLst>
            </a:pPr>
            <a:r>
              <a:rPr lang="en-GB" sz="1600" dirty="0">
                <a:latin typeface="Roboto Light" panose="02000000000000000000" pitchFamily="2" charset="0"/>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latin typeface="Roboto Light" panose="02000000000000000000" pitchFamily="2" charset="0"/>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364A6DCE-8385-4531-9C1B-7936BCD72F77}" type="slidenum">
              <a:rPr sz="900" smtClean="0">
                <a:solidFill>
                  <a:srgbClr val="1F2834"/>
                </a:solidFill>
                <a:latin typeface="Calibri"/>
              </a:rPr>
              <a:t>32</a:t>
            </a:fld>
            <a:endParaRPr lang="en-US" sz="90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normAutofit/>
          </a:bodyPr>
          <a:lstStyle/>
          <a:p>
            <a:r>
              <a:rPr lang="en-GB" sz="3600" dirty="0">
                <a:latin typeface="Roboto "/>
              </a:rPr>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p:txBody>
          <a:bodyPr/>
          <a:lstStyle/>
          <a:p>
            <a:fld id="{64CF22F4-70E1-3247-8A10-6817A6DE4064}" type="datetime4">
              <a:rPr lang="en-GB" smtClean="0"/>
              <a:t>09 May 2023</a:t>
            </a:fld>
            <a:endParaRPr lang="en-US"/>
          </a:p>
        </p:txBody>
      </p:sp>
      <p:sp>
        <p:nvSpPr>
          <p:cNvPr id="6" name="Footer Placeholder 5">
            <a:extLst>
              <a:ext uri="{FF2B5EF4-FFF2-40B4-BE49-F238E27FC236}">
                <a16:creationId xmlns:a16="http://schemas.microsoft.com/office/drawing/2014/main" id="{2F71573A-440E-4AFD-B8CA-4175AB0674BB}"/>
              </a:ext>
            </a:extLst>
          </p:cNvPr>
          <p:cNvSpPr>
            <a:spLocks noGrp="1"/>
          </p:cNvSpPr>
          <p:nvPr>
            <p:ph type="ftr" sz="quarter" idx="11"/>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33</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latin typeface="Roboto Light" panose="02000000000000000000" pitchFamily="2" charset="0"/>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Extra activities*</a:t>
            </a:r>
          </a:p>
          <a:p>
            <a:pPr>
              <a:spcBef>
                <a:spcPts val="300"/>
              </a:spcBef>
              <a:spcAft>
                <a:spcPts val="300"/>
              </a:spcAft>
              <a:buClr>
                <a:srgbClr val="FBC651"/>
              </a:buClr>
              <a:tabLst>
                <a:tab pos="1701798" algn="l"/>
                <a:tab pos="2954334" algn="l"/>
              </a:tabLst>
            </a:pPr>
            <a:endParaRPr lang="en-GB" sz="1400" dirty="0">
              <a:latin typeface="Roboto Light" panose="02000000000000000000" pitchFamily="2" charset="0"/>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latin typeface="Roboto Light" panose="02000000000000000000" pitchFamily="2" charset="0"/>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3806129"/>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*(for students with a UK home address)</a:t>
            </a:r>
          </a:p>
          <a:p>
            <a:pPr>
              <a:spcBef>
                <a:spcPts val="300"/>
              </a:spcBef>
              <a:spcAft>
                <a:spcPts val="300"/>
              </a:spcAft>
              <a:buClr>
                <a:srgbClr val="FBC651"/>
              </a:buClr>
              <a:tabLst>
                <a:tab pos="1701798" algn="l"/>
                <a:tab pos="2954334"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spTree>
    <p:extLst>
      <p:ext uri="{BB962C8B-B14F-4D97-AF65-F5344CB8AC3E}">
        <p14:creationId xmlns:p14="http://schemas.microsoft.com/office/powerpoint/2010/main" val="305294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dirty="0">
                <a:latin typeface="Roboto "/>
              </a:rPr>
              <a:t>The personal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34</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normAutofit/>
          </a:bodyPr>
          <a:lstStyle/>
          <a:p>
            <a:pPr lvl="0"/>
            <a:r>
              <a:rPr lang="en-GB" sz="3600" dirty="0">
                <a:latin typeface="Roboto "/>
              </a:rPr>
              <a:t>Start early</a:t>
            </a:r>
          </a:p>
        </p:txBody>
      </p:sp>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6561" y="1348867"/>
            <a:ext cx="4090706" cy="3341941"/>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interest in the course area</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knowledge of the subject area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details of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35</a:t>
            </a:fld>
            <a:endParaRPr lang="en-US" sz="9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4832350" y="1168400"/>
            <a:ext cx="3763963" cy="3059113"/>
          </a:xfr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372005" y="181500"/>
            <a:ext cx="3832177" cy="987423"/>
          </a:xfrm>
        </p:spPr>
        <p:txBody>
          <a:bodyPr>
            <a:normAutofit/>
          </a:bodyPr>
          <a:lstStyle/>
          <a:p>
            <a:pPr lvl="0"/>
            <a:r>
              <a:rPr lang="en-GB" sz="3600" dirty="0">
                <a:latin typeface="Roboto "/>
              </a:rPr>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33216" y="1480254"/>
            <a:ext cx="4284662" cy="3360557"/>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36</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5EECF6-860B-4A03-891B-C370397F3A8D}"/>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E2617CA0-5102-47A1-AE1D-55ADCC505301}"/>
              </a:ext>
            </a:extLst>
          </p:cNvPr>
          <p:cNvSpPr>
            <a:spLocks noGrp="1"/>
          </p:cNvSpPr>
          <p:nvPr>
            <p:ph type="body" idx="1"/>
          </p:nvPr>
        </p:nvSpPr>
        <p:spPr>
          <a:xfrm>
            <a:off x="287338" y="2937293"/>
            <a:ext cx="8223250" cy="276999"/>
          </a:xfrm>
        </p:spPr>
        <p:txBody>
          <a:bodyPr/>
          <a:lstStyle/>
          <a:p>
            <a:endParaRPr lang="en-GB" dirty="0"/>
          </a:p>
        </p:txBody>
      </p:sp>
      <p:sp>
        <p:nvSpPr>
          <p:cNvPr id="2" name="Date Placeholder 1">
            <a:extLst>
              <a:ext uri="{FF2B5EF4-FFF2-40B4-BE49-F238E27FC236}">
                <a16:creationId xmlns:a16="http://schemas.microsoft.com/office/drawing/2014/main" id="{B87B2F39-4DA5-4E58-9F4A-A1F094074E0C}"/>
              </a:ext>
            </a:extLst>
          </p:cNvPr>
          <p:cNvSpPr>
            <a:spLocks noGrp="1"/>
          </p:cNvSpPr>
          <p:nvPr>
            <p:ph type="dt" sz="half" idx="4294967295"/>
          </p:nvPr>
        </p:nvSpPr>
        <p:spPr>
          <a:xfrm>
            <a:off x="6802438" y="4803775"/>
            <a:ext cx="2341562" cy="236538"/>
          </a:xfrm>
        </p:spPr>
        <p:txBody>
          <a:bodyPr/>
          <a:lstStyle/>
          <a:p>
            <a:pPr defTabSz="457189">
              <a:defRPr/>
            </a:pPr>
            <a:fld id="{E70DD95E-F052-A445-BA57-3B0FA7AED249}" type="datetime4">
              <a:rPr lang="en-GB">
                <a:solidFill>
                  <a:srgbClr val="1F2834"/>
                </a:solidFill>
                <a:latin typeface="Calibri" panose="020F0502020204030204"/>
              </a:rPr>
              <a:pPr defTabSz="457189">
                <a:defRPr/>
              </a:pPr>
              <a:t>09 May 2023</a:t>
            </a:fld>
            <a:endParaRPr lang="en-US" dirty="0">
              <a:solidFill>
                <a:srgbClr val="1F2834"/>
              </a:solidFill>
              <a:latin typeface="Calibri" panose="020F0502020204030204"/>
            </a:endParaRPr>
          </a:p>
        </p:txBody>
      </p:sp>
      <p:sp>
        <p:nvSpPr>
          <p:cNvPr id="4" name="Footer Placeholder 3">
            <a:extLst>
              <a:ext uri="{FF2B5EF4-FFF2-40B4-BE49-F238E27FC236}">
                <a16:creationId xmlns:a16="http://schemas.microsoft.com/office/drawing/2014/main" id="{4880F60A-0651-47CE-8964-A0BA80E91095}"/>
              </a:ext>
            </a:extLst>
          </p:cNvPr>
          <p:cNvSpPr>
            <a:spLocks noGrp="1"/>
          </p:cNvSpPr>
          <p:nvPr>
            <p:ph type="ftr" sz="quarter" idx="4294967295"/>
          </p:nvPr>
        </p:nvSpPr>
        <p:spPr>
          <a:xfrm>
            <a:off x="1" y="4803776"/>
            <a:ext cx="4483100" cy="227013"/>
          </a:xfrm>
        </p:spPr>
        <p:txBody>
          <a:bodyPr/>
          <a:lstStyle/>
          <a:p>
            <a:pPr defTabSz="457189">
              <a:defRPr/>
            </a:pPr>
            <a:r>
              <a:rPr lang="en-US" dirty="0">
                <a:solidFill>
                  <a:srgbClr val="1F2834"/>
                </a:solidFill>
                <a:latin typeface="Calibri" panose="020F0502020204030204"/>
              </a:rPr>
              <a:t>Security marking: </a:t>
            </a:r>
            <a:r>
              <a:rPr lang="en-US" b="1" dirty="0">
                <a:solidFill>
                  <a:srgbClr val="1F2834"/>
                </a:solidFill>
                <a:latin typeface="Calibri" panose="020F0502020204030204"/>
              </a:rPr>
              <a:t>PUBLIC</a:t>
            </a:r>
          </a:p>
        </p:txBody>
      </p:sp>
      <p:sp>
        <p:nvSpPr>
          <p:cNvPr id="3" name="Slide Number Placeholder 2">
            <a:extLst>
              <a:ext uri="{FF2B5EF4-FFF2-40B4-BE49-F238E27FC236}">
                <a16:creationId xmlns:a16="http://schemas.microsoft.com/office/drawing/2014/main" id="{9E741A1A-8AF2-4913-AAEB-7B7E4974512A}"/>
              </a:ext>
            </a:extLst>
          </p:cNvPr>
          <p:cNvSpPr>
            <a:spLocks noGrp="1"/>
          </p:cNvSpPr>
          <p:nvPr>
            <p:ph type="sldNum" sz="quarter" idx="4294967295"/>
          </p:nvPr>
        </p:nvSpPr>
        <p:spPr>
          <a:xfrm>
            <a:off x="8593138" y="4803776"/>
            <a:ext cx="550862" cy="227013"/>
          </a:xfrm>
        </p:spPr>
        <p:txBody>
          <a:bodyPr/>
          <a:lstStyle/>
          <a:p>
            <a:pPr defTabSz="457189">
              <a:defRPr/>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457189">
                <a:defRPr/>
              </a:pPr>
              <a:t>37</a:t>
            </a:fld>
            <a:endParaRPr lang="en-US" dirty="0">
              <a:solidFill>
                <a:srgbClr val="1F2834"/>
              </a:solidFill>
              <a:latin typeface="Calibri" panose="020F0502020204030204"/>
            </a:endParaRPr>
          </a:p>
        </p:txBody>
      </p:sp>
      <p:pic>
        <p:nvPicPr>
          <p:cNvPr id="14" name="Picture 13">
            <a:extLst>
              <a:ext uri="{FF2B5EF4-FFF2-40B4-BE49-F238E27FC236}">
                <a16:creationId xmlns:a16="http://schemas.microsoft.com/office/drawing/2014/main" id="{10C8B28F-24B2-412B-8425-E79CC0EE72F0}"/>
              </a:ext>
            </a:extLst>
          </p:cNvPr>
          <p:cNvPicPr>
            <a:picLocks noChangeAspect="1"/>
          </p:cNvPicPr>
          <p:nvPr/>
        </p:nvPicPr>
        <p:blipFill rotWithShape="1">
          <a:blip r:embed="rId4"/>
          <a:srcRect l="360" t="1229" r="999" b="839"/>
          <a:stretch/>
        </p:blipFill>
        <p:spPr>
          <a:xfrm>
            <a:off x="3375302" y="564995"/>
            <a:ext cx="2052085" cy="3160329"/>
          </a:xfrm>
          <a:prstGeom prst="roundRect">
            <a:avLst>
              <a:gd name="adj" fmla="val 13993"/>
            </a:avLst>
          </a:prstGeom>
        </p:spPr>
      </p:pic>
      <p:pic>
        <p:nvPicPr>
          <p:cNvPr id="9" name="Picture 8">
            <a:extLst>
              <a:ext uri="{FF2B5EF4-FFF2-40B4-BE49-F238E27FC236}">
                <a16:creationId xmlns:a16="http://schemas.microsoft.com/office/drawing/2014/main" id="{D172E0BA-D6D7-4F60-A7D0-BC7556C2B824}"/>
              </a:ext>
            </a:extLst>
          </p:cNvPr>
          <p:cNvPicPr>
            <a:picLocks noChangeAspect="1"/>
          </p:cNvPicPr>
          <p:nvPr/>
        </p:nvPicPr>
        <p:blipFill rotWithShape="1">
          <a:blip r:embed="rId5"/>
          <a:srcRect l="4015" t="2491" r="5312" b="2539"/>
          <a:stretch/>
        </p:blipFill>
        <p:spPr>
          <a:xfrm>
            <a:off x="539497" y="700089"/>
            <a:ext cx="2432304" cy="3734752"/>
          </a:xfrm>
          <a:prstGeom prst="roundRect">
            <a:avLst/>
          </a:prstGeom>
        </p:spPr>
      </p:pic>
      <p:pic>
        <p:nvPicPr>
          <p:cNvPr id="13" name="Picture 12">
            <a:extLst>
              <a:ext uri="{FF2B5EF4-FFF2-40B4-BE49-F238E27FC236}">
                <a16:creationId xmlns:a16="http://schemas.microsoft.com/office/drawing/2014/main" id="{09A5A6AB-48C3-4644-A7D5-BF3AB7524DC5}"/>
              </a:ext>
            </a:extLst>
          </p:cNvPr>
          <p:cNvPicPr>
            <a:picLocks noChangeAspect="1"/>
          </p:cNvPicPr>
          <p:nvPr/>
        </p:nvPicPr>
        <p:blipFill>
          <a:blip r:embed="rId6"/>
          <a:stretch>
            <a:fillRect/>
          </a:stretch>
        </p:blipFill>
        <p:spPr>
          <a:xfrm>
            <a:off x="5053331" y="3328948"/>
            <a:ext cx="3587433" cy="1356559"/>
          </a:xfrm>
          <a:prstGeom prst="roundRect">
            <a:avLst>
              <a:gd name="adj" fmla="val 6556"/>
            </a:avLst>
          </a:prstGeom>
        </p:spPr>
      </p:pic>
      <p:sp>
        <p:nvSpPr>
          <p:cNvPr id="7" name="Date Placeholder 3">
            <a:extLst>
              <a:ext uri="{FF2B5EF4-FFF2-40B4-BE49-F238E27FC236}">
                <a16:creationId xmlns:a16="http://schemas.microsoft.com/office/drawing/2014/main" id="{7D46EE58-119D-3605-6D87-97230D12A6DD}"/>
              </a:ext>
            </a:extLst>
          </p:cNvPr>
          <p:cNvSpPr txBox="1"/>
          <p:nvPr/>
        </p:nvSpPr>
        <p:spPr>
          <a:xfrm>
            <a:off x="5963845" y="4803772"/>
            <a:ext cx="2342601" cy="235970"/>
          </a:xfrm>
          <a:prstGeom prst="rect">
            <a:avLst/>
          </a:prstGeom>
          <a:noFill/>
          <a:ln cap="flat">
            <a:noFill/>
          </a:ln>
        </p:spPr>
        <p:txBody>
          <a:bodyPr vert="horz" wrap="square" lIns="91440" tIns="45720" rIns="0" bIns="45720" anchor="ctr" anchorCtr="0" compatLnSpc="1">
            <a:noAutofit/>
          </a:bodyPr>
          <a:lstStyle/>
          <a:p>
            <a:pPr algn="r" defTabSz="457189">
              <a:defRPr sz="1800" b="0" i="0" u="none" strike="noStrike" kern="0" cap="none" spc="0" baseline="0">
                <a:solidFill>
                  <a:srgbClr val="000000"/>
                </a:solidFill>
                <a:uFillTx/>
              </a:defRPr>
            </a:pPr>
            <a:fld id="{CE14D3AB-EBD0-44CB-98FB-38E32DA8618F}" type="datetime4">
              <a:rPr lang="en-GB" sz="900">
                <a:solidFill>
                  <a:srgbClr val="FFFFFF"/>
                </a:solidFill>
                <a:latin typeface="Calibri"/>
              </a:rPr>
              <a:pPr algn="r" defTabSz="457189">
                <a:defRPr sz="1800" b="0" i="0" u="none" strike="noStrike" kern="0" cap="none" spc="0" baseline="0">
                  <a:solidFill>
                    <a:srgbClr val="000000"/>
                  </a:solidFill>
                  <a:uFillTx/>
                </a:defRPr>
              </a:pPr>
              <a:t>09 May 2023</a:t>
            </a:fld>
            <a:endParaRPr lang="en-US" sz="900">
              <a:solidFill>
                <a:srgbClr val="FFFFFF"/>
              </a:solidFill>
              <a:latin typeface="Calibri"/>
            </a:endParaRPr>
          </a:p>
        </p:txBody>
      </p:sp>
      <p:sp>
        <p:nvSpPr>
          <p:cNvPr id="8" name="Footer Placeholder 4">
            <a:extLst>
              <a:ext uri="{FF2B5EF4-FFF2-40B4-BE49-F238E27FC236}">
                <a16:creationId xmlns:a16="http://schemas.microsoft.com/office/drawing/2014/main" id="{2A53B6F4-69A6-1EB8-9DCB-534EE2DB7527}"/>
              </a:ext>
            </a:extLst>
          </p:cNvPr>
          <p:cNvSpPr txBox="1"/>
          <p:nvPr/>
        </p:nvSpPr>
        <p:spPr>
          <a:xfrm>
            <a:off x="287341" y="4803773"/>
            <a:ext cx="4482626" cy="226341"/>
          </a:xfrm>
          <a:prstGeom prst="rect">
            <a:avLst/>
          </a:prstGeom>
          <a:noFill/>
          <a:ln cap="flat">
            <a:noFill/>
          </a:ln>
        </p:spPr>
        <p:txBody>
          <a:bodyPr vert="horz" wrap="square" lIns="91440" tIns="45720" rIns="91440" bIns="45720" anchor="ctr" anchorCtr="0" compatLnSpc="1">
            <a:noAutofit/>
          </a:bodyPr>
          <a:lstStyle/>
          <a:p>
            <a:pPr defTabSz="457189">
              <a:defRPr sz="1800" b="0" i="0" u="none" strike="noStrike" kern="0" cap="none" spc="0" baseline="0">
                <a:solidFill>
                  <a:srgbClr val="000000"/>
                </a:solidFill>
                <a:uFillTx/>
              </a:defRPr>
            </a:pPr>
            <a:r>
              <a:rPr lang="en-US" sz="900" dirty="0">
                <a:solidFill>
                  <a:srgbClr val="FFFFFF"/>
                </a:solidFill>
                <a:latin typeface="Calibri"/>
              </a:rPr>
              <a:t>Security marking: </a:t>
            </a:r>
            <a:r>
              <a:rPr lang="en-US" sz="900" b="1" dirty="0">
                <a:solidFill>
                  <a:srgbClr val="FFFFFF"/>
                </a:solidFill>
                <a:latin typeface="Calibri"/>
              </a:rPr>
              <a:t>PUBLIC</a:t>
            </a:r>
          </a:p>
        </p:txBody>
      </p:sp>
      <p:sp>
        <p:nvSpPr>
          <p:cNvPr id="10" name="Slide Number Placeholder 5">
            <a:extLst>
              <a:ext uri="{FF2B5EF4-FFF2-40B4-BE49-F238E27FC236}">
                <a16:creationId xmlns:a16="http://schemas.microsoft.com/office/drawing/2014/main" id="{FB53DA95-8FF5-231F-12D8-A627FF0ADC85}"/>
              </a:ext>
            </a:extLst>
          </p:cNvPr>
          <p:cNvSpPr txBox="1"/>
          <p:nvPr/>
        </p:nvSpPr>
        <p:spPr>
          <a:xfrm>
            <a:off x="8306438" y="4803773"/>
            <a:ext cx="550221" cy="226341"/>
          </a:xfrm>
          <a:prstGeom prst="rect">
            <a:avLst/>
          </a:prstGeom>
          <a:noFill/>
          <a:ln cap="flat">
            <a:noFill/>
          </a:ln>
        </p:spPr>
        <p:txBody>
          <a:bodyPr vert="horz" wrap="square" lIns="91440" tIns="45720" rIns="91440" bIns="45720" anchor="ctr" anchorCtr="0" compatLnSpc="1">
            <a:noAutofit/>
          </a:bodyPr>
          <a:lstStyle/>
          <a:p>
            <a:pPr defTabSz="457189">
              <a:defRPr sz="1800" b="0" i="0" u="none" strike="noStrike" kern="0" cap="none" spc="0" baseline="0">
                <a:solidFill>
                  <a:srgbClr val="000000"/>
                </a:solidFill>
                <a:uFillTx/>
              </a:defRPr>
            </a:pPr>
            <a:r>
              <a:rPr lang="en-US" sz="900">
                <a:solidFill>
                  <a:srgbClr val="FFFFFF"/>
                </a:solidFill>
                <a:latin typeface="Calibri"/>
              </a:rPr>
              <a:t>|   </a:t>
            </a:r>
            <a:fld id="{314032A3-A075-4877-BE4B-4988CFAE48FB}" type="slidenum">
              <a:rPr sz="900" kern="0">
                <a:solidFill>
                  <a:srgbClr val="FFFFFF"/>
                </a:solidFill>
                <a:latin typeface="Calibri"/>
              </a:rPr>
              <a:pPr defTabSz="457189">
                <a:defRPr sz="1800" b="0" i="0" u="none" strike="noStrike" kern="0" cap="none" spc="0" baseline="0">
                  <a:solidFill>
                    <a:srgbClr val="000000"/>
                  </a:solidFill>
                  <a:uFillTx/>
                </a:defRPr>
              </a:pPr>
              <a:t>37</a:t>
            </a:fld>
            <a:endParaRPr lang="en-US" sz="900" kern="0">
              <a:solidFill>
                <a:srgbClr val="FFFFFF"/>
              </a:solidFill>
              <a:latin typeface="Calibri"/>
            </a:endParaRPr>
          </a:p>
        </p:txBody>
      </p:sp>
    </p:spTree>
    <p:custDataLst>
      <p:tags r:id="rId1"/>
    </p:custDataLst>
    <p:extLst>
      <p:ext uri="{BB962C8B-B14F-4D97-AF65-F5344CB8AC3E}">
        <p14:creationId xmlns:p14="http://schemas.microsoft.com/office/powerpoint/2010/main" val="426942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admissions</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 test</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Roboto Light" panose="02000000000000000000" pitchFamily="2" charset="0"/>
                <a:ea typeface="Roboto Light" panose="02000000000000000000" pitchFamily="2" charset="0"/>
                <a:cs typeface="Roboto Light" panose="02000000000000000000" pitchFamily="2" charset="0"/>
              </a:rPr>
              <a:t>interview </a:t>
            </a:r>
            <a:endPar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portfolio</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/audition</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09 May 2023</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38</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39</a:t>
            </a:fld>
            <a:endParaRPr lang="en-US" sz="900" kern="0">
              <a:solidFill>
                <a:schemeClr val="bg1"/>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4933232" y="1303337"/>
            <a:ext cx="4010025" cy="3625850"/>
          </a:xfrm>
        </p:spPr>
        <p:txBody>
          <a:bodyPr>
            <a:noAutofit/>
          </a:bodyPr>
          <a:lstStyle/>
          <a:p>
            <a:pPr lvl="0">
              <a:spcBef>
                <a:spcPts val="600"/>
              </a:spcBef>
              <a:spcAft>
                <a:spcPts val="600"/>
              </a:spcAft>
              <a:buNone/>
            </a:pPr>
            <a:r>
              <a:rPr lang="en-US" sz="1400" dirty="0">
                <a:latin typeface="Roboto Light" panose="02000000000000000000" pitchFamily="2" charset="0"/>
              </a:rPr>
              <a:t>Follow your application 24/7:</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see your choices </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keep personal information up to date</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view and reply to your offers</a:t>
            </a:r>
          </a:p>
          <a:p>
            <a:pPr lvl="0">
              <a:spcBef>
                <a:spcPts val="300"/>
              </a:spcBef>
              <a:spcAft>
                <a:spcPts val="300"/>
              </a:spcAft>
              <a:buClr>
                <a:srgbClr val="836CD8"/>
              </a:buClr>
              <a:buFont typeface="Arial" pitchFamily="34"/>
              <a:buChar char="•"/>
            </a:pPr>
            <a:endParaRPr lang="en-GB" sz="1400" dirty="0">
              <a:latin typeface="Roboto Light" panose="02000000000000000000" pitchFamily="2" charset="0"/>
            </a:endParaRPr>
          </a:p>
          <a:p>
            <a:pPr marL="92075" lvl="0" indent="-92075">
              <a:spcBef>
                <a:spcPts val="300"/>
              </a:spcBef>
              <a:spcAft>
                <a:spcPts val="300"/>
              </a:spcAft>
              <a:buNone/>
            </a:pPr>
            <a:r>
              <a:rPr lang="en-GB" sz="1400" dirty="0">
                <a:latin typeface="Roboto Light" panose="02000000000000000000" pitchFamily="2" charset="0"/>
              </a:rPr>
              <a:t>You’ll receive one of three decisions from your choices:</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78424" y="92817"/>
            <a:ext cx="8228013" cy="1069975"/>
          </a:xfrm>
          <a:prstGeom prst="rect">
            <a:avLst/>
          </a:prstGeom>
          <a:noFill/>
          <a:ln>
            <a:noFill/>
          </a:ln>
        </p:spPr>
        <p:txBody>
          <a:bodyPr vert="horz" wrap="square" lIns="91440" tIns="45720" rIns="91440" bIns="45720" anchor="b" anchorCtr="0" compatLnSpc="1">
            <a:normAutofit/>
          </a:bodyPr>
          <a:lstStyle/>
          <a:p>
            <a:pPr lvl="0"/>
            <a:r>
              <a:rPr lang="en-GB" dirty="0">
                <a:latin typeface="Roboto "/>
              </a:rPr>
              <a:t>Tracking</a:t>
            </a:r>
            <a:r>
              <a:rPr lang="en-GB" dirty="0">
                <a:solidFill>
                  <a:schemeClr val="bg1"/>
                </a:solidFill>
                <a:latin typeface="Roboto "/>
              </a:rPr>
              <a:t> </a:t>
            </a:r>
            <a:r>
              <a:rPr lang="en-GB" dirty="0">
                <a:latin typeface="Roboto "/>
              </a:rPr>
              <a:t>your application</a:t>
            </a:r>
          </a:p>
        </p:txBody>
      </p:sp>
      <p:pic>
        <p:nvPicPr>
          <p:cNvPr id="9" name="Picture 8">
            <a:extLst>
              <a:ext uri="{FF2B5EF4-FFF2-40B4-BE49-F238E27FC236}">
                <a16:creationId xmlns:a16="http://schemas.microsoft.com/office/drawing/2014/main" id="{6C71A70E-B2CF-20CD-F485-7E3B0DDD9FBB}"/>
              </a:ext>
            </a:extLst>
          </p:cNvPr>
          <p:cNvPicPr/>
          <p:nvPr/>
        </p:nvPicPr>
        <p:blipFill rotWithShape="1">
          <a:blip r:embed="rId3"/>
          <a:srcRect l="3339" r="12056"/>
          <a:stretch/>
        </p:blipFill>
        <p:spPr>
          <a:xfrm>
            <a:off x="203449" y="1497870"/>
            <a:ext cx="3422938" cy="886438"/>
          </a:xfrm>
          <a:prstGeom prst="rect">
            <a:avLst/>
          </a:prstGeom>
        </p:spPr>
      </p:pic>
      <p:pic>
        <p:nvPicPr>
          <p:cNvPr id="10" name="Picture 9">
            <a:extLst>
              <a:ext uri="{FF2B5EF4-FFF2-40B4-BE49-F238E27FC236}">
                <a16:creationId xmlns:a16="http://schemas.microsoft.com/office/drawing/2014/main" id="{B185E216-62C3-D40F-ED32-F5AE5468AC7D}"/>
              </a:ext>
            </a:extLst>
          </p:cNvPr>
          <p:cNvPicPr/>
          <p:nvPr/>
        </p:nvPicPr>
        <p:blipFill rotWithShape="1">
          <a:blip r:embed="rId4"/>
          <a:srcRect l="2023" t="13159" r="30904" b="17463"/>
          <a:stretch/>
        </p:blipFill>
        <p:spPr>
          <a:xfrm>
            <a:off x="126668" y="3520790"/>
            <a:ext cx="4643299" cy="698055"/>
          </a:xfrm>
          <a:prstGeom prst="rect">
            <a:avLst/>
          </a:prstGeom>
        </p:spPr>
      </p:pic>
      <p:pic>
        <p:nvPicPr>
          <p:cNvPr id="11" name="Picture 10">
            <a:extLst>
              <a:ext uri="{FF2B5EF4-FFF2-40B4-BE49-F238E27FC236}">
                <a16:creationId xmlns:a16="http://schemas.microsoft.com/office/drawing/2014/main" id="{32286030-E441-98B0-F2A0-B8E9AE7F097D}"/>
              </a:ext>
            </a:extLst>
          </p:cNvPr>
          <p:cNvPicPr/>
          <p:nvPr/>
        </p:nvPicPr>
        <p:blipFill rotWithShape="1">
          <a:blip r:embed="rId5"/>
          <a:srcRect l="1723" t="12556" r="10728" b="12016"/>
          <a:stretch/>
        </p:blipFill>
        <p:spPr>
          <a:xfrm>
            <a:off x="183357" y="2571750"/>
            <a:ext cx="4566518" cy="761598"/>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E1D09C-71BC-EC5D-AFCC-1E77EFCEB565}"/>
              </a:ext>
            </a:extLst>
          </p:cNvPr>
          <p:cNvSpPr>
            <a:spLocks noGrp="1"/>
          </p:cNvSpPr>
          <p:nvPr>
            <p:ph idx="1"/>
          </p:nvPr>
        </p:nvSpPr>
        <p:spPr/>
        <p:txBody>
          <a:bodyPr/>
          <a:lstStyle/>
          <a:p>
            <a:endParaRPr lang="en-GB" dirty="0"/>
          </a:p>
        </p:txBody>
      </p:sp>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p:txBody>
          <a:bodyPr>
            <a:normAutofit/>
          </a:bodyPr>
          <a:lstStyle/>
          <a:p>
            <a:pPr lvl="0"/>
            <a:r>
              <a:rPr lang="en-GB" dirty="0">
                <a:solidFill>
                  <a:srgbClr val="1E2834"/>
                </a:solidFill>
                <a:latin typeface="Roboto "/>
              </a:rPr>
              <a:t>Choices available</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FFFFFF"/>
                </a:solidFill>
                <a:latin typeface="Calibri"/>
              </a:rPr>
              <a:t>|   </a:t>
            </a:r>
            <a:fld id="{85DAA1C7-7D03-4C8A-92A3-83C066AE1820}" type="slidenum">
              <a:rPr sz="900" kern="0" smtClean="0">
                <a:solidFill>
                  <a:srgbClr val="FFFFFF"/>
                </a:solidFill>
                <a:latin typeface="Calibri"/>
              </a:rPr>
              <a:t>4</a:t>
            </a:fld>
            <a:endParaRPr lang="en-US" sz="900" kern="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eaLnBrk="1" hangingPunct="1">
              <a:lnSpc>
                <a:spcPct val="90000"/>
              </a:lnSpc>
              <a:spcAft>
                <a:spcPts val="600"/>
              </a:spcAft>
              <a:defRPr/>
            </a:pPr>
            <a:r>
              <a:rPr lang="en-US" dirty="0">
                <a:latin typeface="Roboto Light" panose="02000000000000000000" pitchFamily="2" charset="0"/>
                <a:ea typeface="Roboto Light" panose="02000000000000000000" pitchFamily="2" charset="0"/>
                <a:cs typeface="Roboto Light" panose="02000000000000000000" pitchFamily="2" charset="0"/>
              </a:rPr>
              <a:t>Register for the UCAS Hub to understand the options available and make choices that are right for you</a:t>
            </a:r>
            <a:r>
              <a:rPr lang="en-GB" altLang="en-US" dirty="0">
                <a:latin typeface="Roboto Light" panose="02000000000000000000" pitchFamily="2" charset="0"/>
                <a:ea typeface="Roboto Light" panose="02000000000000000000" pitchFamily="2" charset="0"/>
                <a:cs typeface="Roboto Light" panose="02000000000000000000" pitchFamily="2" charset="0"/>
              </a:rPr>
              <a:t>: </a:t>
            </a:r>
            <a:r>
              <a:rPr lang="en-GB" altLang="en-US"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dirty="0">
                <a:latin typeface="Roboto "/>
              </a:rPr>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355072" y="1385909"/>
            <a:ext cx="3764445" cy="3200876"/>
          </a:xfrm>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40</a:t>
            </a:fld>
            <a:endParaRPr lang="en-US" sz="900" kern="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dirty="0">
                <a:latin typeface="Roboto "/>
              </a:rPr>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a:xfrm>
            <a:off x="350400" y="1500717"/>
            <a:ext cx="3832175" cy="2858691"/>
          </a:xfrm>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(28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41</a:t>
            </a:fld>
            <a:endParaRPr lang="en-US" sz="900" kern="0">
              <a:solidFill>
                <a:srgbClr val="1F2834"/>
              </a:solidFill>
              <a:latin typeface="Calibri"/>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BA211C-8725-F770-C3A9-072A89B3E86D}"/>
              </a:ext>
            </a:extLst>
          </p:cNvPr>
          <p:cNvSpPr>
            <a:spLocks noGrp="1"/>
          </p:cNvSpPr>
          <p:nvPr>
            <p:ph type="ctrTitle"/>
          </p:nvPr>
        </p:nvSpPr>
        <p:spPr/>
        <p:txBody>
          <a:bodyPr/>
          <a:lstStyle/>
          <a:p>
            <a:r>
              <a:rPr lang="en-GB" dirty="0"/>
              <a:t>Next steps </a:t>
            </a:r>
          </a:p>
        </p:txBody>
      </p:sp>
      <p:sp>
        <p:nvSpPr>
          <p:cNvPr id="9" name="Subtitle 8">
            <a:extLst>
              <a:ext uri="{FF2B5EF4-FFF2-40B4-BE49-F238E27FC236}">
                <a16:creationId xmlns:a16="http://schemas.microsoft.com/office/drawing/2014/main" id="{1727F72D-1ECC-D2A0-F0AC-BEFC1C3F40FD}"/>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0363396C-2EBE-2C8C-8BD9-891F3E8CDDF7}"/>
              </a:ext>
            </a:extLst>
          </p:cNvPr>
          <p:cNvSpPr>
            <a:spLocks noGrp="1"/>
          </p:cNvSpPr>
          <p:nvPr>
            <p:ph type="dt" sz="half" idx="4294967295"/>
          </p:nvPr>
        </p:nvSpPr>
        <p:spPr>
          <a:xfrm>
            <a:off x="6802438" y="4803775"/>
            <a:ext cx="2341562" cy="236538"/>
          </a:xfrm>
        </p:spPr>
        <p:txBody>
          <a:bodyPr/>
          <a:lstStyle/>
          <a:p>
            <a:fld id="{3A6D6FAE-D43A-044F-91A1-990520CC9738}" type="datetime4">
              <a:rPr lang="en-GB" smtClean="0"/>
              <a:t>09 May 2023</a:t>
            </a:fld>
            <a:endParaRPr lang="en-US"/>
          </a:p>
        </p:txBody>
      </p:sp>
      <p:sp>
        <p:nvSpPr>
          <p:cNvPr id="6" name="Footer Placeholder 5">
            <a:extLst>
              <a:ext uri="{FF2B5EF4-FFF2-40B4-BE49-F238E27FC236}">
                <a16:creationId xmlns:a16="http://schemas.microsoft.com/office/drawing/2014/main" id="{14F6C77F-2744-FD46-E04D-158B52196CCD}"/>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4A4A4752-754F-DF45-A55F-947A9477C094}"/>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42</a:t>
            </a:fld>
            <a:endParaRPr lang="en-US"/>
          </a:p>
        </p:txBody>
      </p:sp>
    </p:spTree>
    <p:extLst>
      <p:ext uri="{BB962C8B-B14F-4D97-AF65-F5344CB8AC3E}">
        <p14:creationId xmlns:p14="http://schemas.microsoft.com/office/powerpoint/2010/main" val="1789459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374048" y="647700"/>
            <a:ext cx="3832176" cy="987425"/>
          </a:xfrm>
        </p:spPr>
        <p:txBody>
          <a:bodyPr>
            <a:noAutofit/>
          </a:bodyPr>
          <a:lstStyle/>
          <a:p>
            <a:r>
              <a:rPr lang="en-GB" sz="3600" dirty="0">
                <a:latin typeface="Roboto "/>
              </a:rPr>
              <a:t>What can students </a:t>
            </a:r>
            <a:br>
              <a:rPr lang="en-GB" sz="3600" dirty="0">
                <a:latin typeface="Roboto "/>
              </a:rPr>
            </a:br>
            <a:r>
              <a:rPr lang="en-GB" sz="3600" dirty="0">
                <a:latin typeface="Roboto "/>
              </a:rPr>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374048" y="1818960"/>
            <a:ext cx="3938380" cy="2858691"/>
          </a:xfrm>
        </p:spPr>
        <p:txBody>
          <a:bodyPr>
            <a:normAutofit fontScale="77500" lnSpcReduction="20000"/>
          </a:bodyPr>
          <a:lstStyle/>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research, research, research</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attend open days and events</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extracurricular and super curricular activities</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work experience</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volunteering</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independent learning outside the curriculum </a:t>
            </a:r>
          </a:p>
          <a:p>
            <a:pPr marL="342900" indent="-285750" defTabSz="914400">
              <a:lnSpc>
                <a:spcPct val="170000"/>
              </a:lnSpc>
              <a:spcBef>
                <a:spcPts val="0"/>
              </a:spcBef>
              <a:buClr>
                <a:srgbClr val="FF6451"/>
              </a:buClr>
              <a:buFont typeface="Arial" panose="020B0604020202020204" pitchFamily="34" charset="0"/>
              <a:buChar char="•"/>
              <a:defRPr/>
            </a:pPr>
            <a:r>
              <a:rPr lang="en-US" sz="1800" dirty="0">
                <a:latin typeface="Roboto Light" panose="02000000000000000000" pitchFamily="2" charset="0"/>
              </a:rPr>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43</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B269DC9-9F89-F1B0-683B-5A048F65CB3D}"/>
              </a:ext>
            </a:extLst>
          </p:cNvPr>
          <p:cNvSpPr>
            <a:spLocks noGrp="1"/>
          </p:cNvSpPr>
          <p:nvPr>
            <p:ph type="dt" sz="half" idx="10"/>
          </p:nvPr>
        </p:nvSpPr>
        <p:spPr/>
        <p:txBody>
          <a:bodyPr/>
          <a:lstStyle/>
          <a:p>
            <a:fld id="{59F323AB-CA4F-FD4D-A9F9-7AB88D73544A}" type="datetime4">
              <a:rPr lang="en-GB" smtClean="0"/>
              <a:t>09 May 2023</a:t>
            </a:fld>
            <a:endParaRPr lang="en-US"/>
          </a:p>
        </p:txBody>
      </p:sp>
      <p:sp>
        <p:nvSpPr>
          <p:cNvPr id="7" name="Slide Number Placeholder 6">
            <a:extLst>
              <a:ext uri="{FF2B5EF4-FFF2-40B4-BE49-F238E27FC236}">
                <a16:creationId xmlns:a16="http://schemas.microsoft.com/office/drawing/2014/main" id="{5E17C96E-DDE6-36C2-3C4F-0FEEEB66503E}"/>
              </a:ext>
            </a:extLst>
          </p:cNvPr>
          <p:cNvSpPr>
            <a:spLocks noGrp="1"/>
          </p:cNvSpPr>
          <p:nvPr>
            <p:ph type="sldNum" sz="quarter" idx="11"/>
          </p:nvPr>
        </p:nvSpPr>
        <p:spPr/>
        <p:txBody>
          <a:bodyPr/>
          <a:lstStyle/>
          <a:p>
            <a:r>
              <a:rPr lang="en-US"/>
              <a:t>|   </a:t>
            </a:r>
            <a:fld id="{D7A593A7-184A-6D43-8A36-702213271FF9}" type="slidenum">
              <a:rPr lang="en-US" smtClean="0"/>
              <a:pPr/>
              <a:t>44</a:t>
            </a:fld>
            <a:endParaRPr lang="en-US"/>
          </a:p>
        </p:txBody>
      </p:sp>
      <p:sp>
        <p:nvSpPr>
          <p:cNvPr id="6" name="Footer Placeholder 5">
            <a:extLst>
              <a:ext uri="{FF2B5EF4-FFF2-40B4-BE49-F238E27FC236}">
                <a16:creationId xmlns:a16="http://schemas.microsoft.com/office/drawing/2014/main" id="{D2151F78-E08E-954F-2724-D7AD469BB876}"/>
              </a:ext>
            </a:extLst>
          </p:cNvPr>
          <p:cNvSpPr>
            <a:spLocks noGrp="1"/>
          </p:cNvSpPr>
          <p:nvPr>
            <p:ph type="ftr" sz="quarter" idx="12"/>
          </p:nvPr>
        </p:nvSpPr>
        <p:spPr/>
        <p:txBody>
          <a:bodyPr/>
          <a:lstStyle/>
          <a:p>
            <a:r>
              <a:rPr lang="en-US" dirty="0"/>
              <a:t>Security marking: </a:t>
            </a:r>
            <a:r>
              <a:rPr lang="en-US" b="1" dirty="0"/>
              <a:t>PUBLIC</a:t>
            </a:r>
          </a:p>
        </p:txBody>
      </p:sp>
      <p:sp>
        <p:nvSpPr>
          <p:cNvPr id="8" name="Title 1">
            <a:extLst>
              <a:ext uri="{FF2B5EF4-FFF2-40B4-BE49-F238E27FC236}">
                <a16:creationId xmlns:a16="http://schemas.microsoft.com/office/drawing/2014/main" id="{9D652A96-C206-73C8-2023-20AF802FC69C}"/>
              </a:ext>
            </a:extLst>
          </p:cNvPr>
          <p:cNvSpPr txBox="1">
            <a:spLocks/>
          </p:cNvSpPr>
          <p:nvPr/>
        </p:nvSpPr>
        <p:spPr>
          <a:xfrm>
            <a:off x="389930" y="775373"/>
            <a:ext cx="8228410" cy="807770"/>
          </a:xfrm>
          <a:prstGeom prst="rect">
            <a:avLst/>
          </a:prstGeom>
        </p:spPr>
        <p:txBody>
          <a:bodyPr vert="horz" wrap="none" lIns="0" tIns="0" rIns="0" bIns="0" rtlCol="0" anchor="b">
            <a:normAutofit lnSpcReduction="10000"/>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3900" dirty="0">
                <a:latin typeface="Roboto "/>
              </a:rPr>
              <a:t>Keeping you informed </a:t>
            </a:r>
            <a:br>
              <a:rPr lang="en-GB" sz="2100" kern="0" dirty="0">
                <a:solidFill>
                  <a:srgbClr val="000000"/>
                </a:solidFill>
                <a:ea typeface="+mn-ea"/>
                <a:cs typeface="+mn-cs"/>
              </a:rPr>
            </a:br>
            <a:endParaRPr lang="en-GB" sz="2100" kern="0" dirty="0">
              <a:solidFill>
                <a:srgbClr val="000000"/>
              </a:solidFill>
              <a:ea typeface="+mn-ea"/>
              <a:cs typeface="+mn-cs"/>
            </a:endParaRPr>
          </a:p>
        </p:txBody>
      </p:sp>
      <p:pic>
        <p:nvPicPr>
          <p:cNvPr id="9" name="Graphic 8" descr="Internet with solid fill">
            <a:extLst>
              <a:ext uri="{FF2B5EF4-FFF2-40B4-BE49-F238E27FC236}">
                <a16:creationId xmlns:a16="http://schemas.microsoft.com/office/drawing/2014/main" id="{942D6017-25B6-A11B-FF01-C4CC8AF4F9EE}"/>
              </a:ext>
            </a:extLst>
          </p:cNvPr>
          <p:cNvPicPr/>
          <p:nvPr/>
        </p:nvPicPr>
        <p:blipFill>
          <a:blip r:embed="rId2">
            <a:extLst>
              <a:ext uri="{96DAC541-7B7A-43D3-8B79-37D633B846F1}">
                <asvg:svgBlip xmlns:asvg="http://schemas.microsoft.com/office/drawing/2016/SVG/main" r:embed="rId3"/>
              </a:ext>
            </a:extLst>
          </a:blip>
          <a:stretch>
            <a:fillRect/>
          </a:stretch>
        </p:blipFill>
        <p:spPr>
          <a:xfrm>
            <a:off x="287337" y="1397264"/>
            <a:ext cx="2218037" cy="2218037"/>
          </a:xfrm>
          <a:prstGeom prst="rect">
            <a:avLst/>
          </a:prstGeom>
        </p:spPr>
      </p:pic>
      <p:sp>
        <p:nvSpPr>
          <p:cNvPr id="11" name="TextBox 10">
            <a:extLst>
              <a:ext uri="{FF2B5EF4-FFF2-40B4-BE49-F238E27FC236}">
                <a16:creationId xmlns:a16="http://schemas.microsoft.com/office/drawing/2014/main" id="{DDEB175C-6041-F542-1677-6ED3214A8301}"/>
              </a:ext>
            </a:extLst>
          </p:cNvPr>
          <p:cNvSpPr txBox="1"/>
          <p:nvPr/>
        </p:nvSpPr>
        <p:spPr>
          <a:xfrm>
            <a:off x="177142" y="3171049"/>
            <a:ext cx="2602700" cy="369332"/>
          </a:xfrm>
          <a:prstGeom prst="rect">
            <a:avLst/>
          </a:prstGeom>
          <a:noFill/>
        </p:spPr>
        <p:txBody>
          <a:bodyPr wrap="square">
            <a:spAutoFit/>
          </a:bodyPr>
          <a:lstStyle/>
          <a:p>
            <a:pPr lvl="0">
              <a:lnSpc>
                <a:spcPct val="100000"/>
              </a:lnSpc>
            </a:pPr>
            <a:r>
              <a:rPr lang="en-US" dirty="0">
                <a:latin typeface="Roboto Light "/>
              </a:rPr>
              <a:t>www.ucas.com/parents</a:t>
            </a:r>
          </a:p>
        </p:txBody>
      </p:sp>
      <p:pic>
        <p:nvPicPr>
          <p:cNvPr id="12" name="Graphic 11" descr="Vlog with solid fill">
            <a:extLst>
              <a:ext uri="{FF2B5EF4-FFF2-40B4-BE49-F238E27FC236}">
                <a16:creationId xmlns:a16="http://schemas.microsoft.com/office/drawing/2014/main" id="{0C62B2E1-D3D3-29B2-A3D8-E9F775D0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6844" y="1477104"/>
            <a:ext cx="1934180" cy="1934180"/>
          </a:xfrm>
          <a:prstGeom prst="rect">
            <a:avLst/>
          </a:prstGeom>
        </p:spPr>
      </p:pic>
      <p:sp>
        <p:nvSpPr>
          <p:cNvPr id="15" name="TextBox 14">
            <a:extLst>
              <a:ext uri="{FF2B5EF4-FFF2-40B4-BE49-F238E27FC236}">
                <a16:creationId xmlns:a16="http://schemas.microsoft.com/office/drawing/2014/main" id="{8D1448DA-A2F4-CA19-36C9-562DB1DA368F}"/>
              </a:ext>
            </a:extLst>
          </p:cNvPr>
          <p:cNvSpPr txBox="1"/>
          <p:nvPr/>
        </p:nvSpPr>
        <p:spPr>
          <a:xfrm>
            <a:off x="3055553" y="3195495"/>
            <a:ext cx="2821592" cy="584775"/>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hlinkClick r:id="rId6"/>
              </a:rPr>
              <a:t>Sign up </a:t>
            </a:r>
            <a:r>
              <a:rPr lang="en-GB" sz="1600" dirty="0">
                <a:latin typeface="Roboto Light" panose="02000000000000000000" pitchFamily="2" charset="0"/>
                <a:ea typeface="Roboto Light" panose="02000000000000000000" pitchFamily="2" charset="0"/>
                <a:cs typeface="Roboto Light" panose="02000000000000000000" pitchFamily="2" charset="0"/>
              </a:rPr>
              <a:t>for our parents newsletter</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9" name="Graphic 18" descr="Newspaper with solid fill">
            <a:extLst>
              <a:ext uri="{FF2B5EF4-FFF2-40B4-BE49-F238E27FC236}">
                <a16:creationId xmlns:a16="http://schemas.microsoft.com/office/drawing/2014/main" id="{A1A9F492-4A50-3EAE-2E03-7BD1B36C7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9603" y="1605252"/>
            <a:ext cx="1763509" cy="1763509"/>
          </a:xfrm>
          <a:prstGeom prst="rect">
            <a:avLst/>
          </a:prstGeom>
        </p:spPr>
      </p:pic>
      <p:sp>
        <p:nvSpPr>
          <p:cNvPr id="20" name="TextBox 19">
            <a:extLst>
              <a:ext uri="{FF2B5EF4-FFF2-40B4-BE49-F238E27FC236}">
                <a16:creationId xmlns:a16="http://schemas.microsoft.com/office/drawing/2014/main" id="{B0AE6B7C-2DB4-F936-4829-78F185FADA84}"/>
              </a:ext>
            </a:extLst>
          </p:cNvPr>
          <p:cNvSpPr txBox="1"/>
          <p:nvPr/>
        </p:nvSpPr>
        <p:spPr>
          <a:xfrm>
            <a:off x="6024963" y="3198416"/>
            <a:ext cx="2821592" cy="338554"/>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rPr>
              <a:t>Read our </a:t>
            </a:r>
            <a:r>
              <a:rPr lang="en-GB" sz="1600" dirty="0">
                <a:latin typeface="Roboto Light" panose="02000000000000000000" pitchFamily="2" charset="0"/>
                <a:ea typeface="Roboto Light" panose="02000000000000000000" pitchFamily="2" charset="0"/>
                <a:cs typeface="Roboto Light" panose="02000000000000000000" pitchFamily="2" charset="0"/>
                <a:hlinkClick r:id="rId9"/>
              </a:rPr>
              <a:t>guides</a:t>
            </a:r>
            <a:r>
              <a:rPr lang="en-GB" sz="1600" dirty="0">
                <a:latin typeface="Roboto Light" panose="02000000000000000000" pitchFamily="2" charset="0"/>
                <a:ea typeface="Roboto Light" panose="02000000000000000000" pitchFamily="2" charset="0"/>
                <a:cs typeface="Roboto Light" panose="02000000000000000000" pitchFamily="2" charset="0"/>
              </a:rPr>
              <a:t> just for you. </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17507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sz="3900" dirty="0">
                <a:latin typeface="Roboto "/>
              </a:rPr>
              <a:t>Our support </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45</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45</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09 May 2023</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46</a:t>
            </a:fld>
            <a:endParaRPr lang="en-US" sz="900" dirty="0">
              <a:solidFill>
                <a:srgbClr val="1F2834"/>
              </a:solidFill>
              <a:latin typeface="Calibri"/>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78AE2A-5BE4-4E60-AB0E-423F62877E44}"/>
              </a:ext>
            </a:extLst>
          </p:cNvPr>
          <p:cNvSpPr>
            <a:spLocks noGrp="1"/>
          </p:cNvSpPr>
          <p:nvPr>
            <p:ph type="title"/>
          </p:nvPr>
        </p:nvSpPr>
        <p:spPr>
          <a:xfrm>
            <a:off x="220469" y="156242"/>
            <a:ext cx="4158828" cy="987425"/>
          </a:xfrm>
        </p:spPr>
        <p:txBody>
          <a:bodyPr>
            <a:normAutofit/>
          </a:bodyPr>
          <a:lstStyle/>
          <a:p>
            <a:r>
              <a:rPr lang="en-US" sz="2800" dirty="0">
                <a:solidFill>
                  <a:srgbClr val="1E2834"/>
                </a:solidFill>
                <a:latin typeface="Roboto "/>
              </a:rPr>
              <a:t>Why continue in education? </a:t>
            </a:r>
            <a:endParaRPr lang="en-GB" sz="2800" dirty="0">
              <a:solidFill>
                <a:srgbClr val="1E2834"/>
              </a:solidFill>
              <a:latin typeface="Roboto "/>
            </a:endParaRPr>
          </a:p>
        </p:txBody>
      </p:sp>
      <p:pic>
        <p:nvPicPr>
          <p:cNvPr id="4" name="Picture Placeholder 3" descr="A person sitting in front of a book shelf&#10;&#10;Description automatically generated">
            <a:extLst>
              <a:ext uri="{FF2B5EF4-FFF2-40B4-BE49-F238E27FC236}">
                <a16:creationId xmlns:a16="http://schemas.microsoft.com/office/drawing/2014/main" id="{703144F3-C311-4E70-A32C-37DB3BA85297}"/>
              </a:ext>
            </a:extLst>
          </p:cNvPr>
          <p:cNvPicPr>
            <a:picLocks noGrp="1" noChangeAspect="1"/>
          </p:cNvPicPr>
          <p:nvPr>
            <p:ph type="pic" idx="1"/>
          </p:nvPr>
        </p:nvPicPr>
        <p:blipFill>
          <a:blip r:embed="rId2"/>
          <a:srcRect l="8994" r="8994"/>
          <a:stretch>
            <a:fillRect/>
          </a:stretch>
        </p:blipFill>
        <p:spPr/>
      </p:pic>
      <p:sp>
        <p:nvSpPr>
          <p:cNvPr id="9" name="Content Placeholder 8">
            <a:extLst>
              <a:ext uri="{FF2B5EF4-FFF2-40B4-BE49-F238E27FC236}">
                <a16:creationId xmlns:a16="http://schemas.microsoft.com/office/drawing/2014/main" id="{6D26601F-9ADC-4D3C-A4EE-6D4F89020EB8}"/>
              </a:ext>
            </a:extLst>
          </p:cNvPr>
          <p:cNvSpPr>
            <a:spLocks noGrp="1"/>
          </p:cNvSpPr>
          <p:nvPr>
            <p:ph type="body" sz="half" idx="2"/>
          </p:nvPr>
        </p:nvSpPr>
        <p:spPr>
          <a:xfrm>
            <a:off x="287338" y="1362963"/>
            <a:ext cx="4025090" cy="3246772"/>
          </a:xfrm>
        </p:spPr>
        <p:txBody>
          <a:bodyPr>
            <a:normAutofit lnSpcReduction="10000"/>
          </a:bodyPr>
          <a:lstStyle/>
          <a:p>
            <a:pPr marL="285750" lvl="0" indent="-285750">
              <a:buClr>
                <a:srgbClr val="836CD8"/>
              </a:buClr>
              <a:buFont typeface="Arial" panose="020B0604020202020204" pitchFamily="34" charset="0"/>
              <a:buChar char="•"/>
            </a:pPr>
            <a:r>
              <a:rPr lang="en-US" sz="1800" dirty="0">
                <a:latin typeface="Roboto Light" panose="02000000000000000000" pitchFamily="2" charset="0"/>
              </a:rPr>
              <a:t>Essential for some career paths.</a:t>
            </a:r>
          </a:p>
          <a:p>
            <a:pPr marL="285750" lvl="0" indent="-285750">
              <a:buClr>
                <a:srgbClr val="836CD8"/>
              </a:buClr>
              <a:buFont typeface="Arial" panose="020B0604020202020204" pitchFamily="34" charset="0"/>
              <a:buChar char="•"/>
            </a:pPr>
            <a:r>
              <a:rPr lang="en-US" sz="1800" dirty="0">
                <a:latin typeface="Roboto Light" panose="02000000000000000000" pitchFamily="2" charset="0"/>
              </a:rPr>
              <a:t>Develop new transferable skills and subject knowledge.</a:t>
            </a:r>
          </a:p>
          <a:p>
            <a:pPr marL="285750" lvl="0" indent="-285750">
              <a:buClr>
                <a:srgbClr val="836CD8"/>
              </a:buClr>
              <a:buFont typeface="Arial" panose="020B0604020202020204" pitchFamily="34" charset="0"/>
              <a:buChar char="•"/>
            </a:pPr>
            <a:r>
              <a:rPr lang="en-US" sz="1800" dirty="0">
                <a:latin typeface="Roboto Light" panose="02000000000000000000" pitchFamily="2" charset="0"/>
              </a:rPr>
              <a:t>Increase confidence and independence.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Broaden experiences</a:t>
            </a:r>
            <a:r>
              <a:rPr lang="en-GB" sz="1800" dirty="0">
                <a:latin typeface="Roboto Light" panose="02000000000000000000" pitchFamily="2" charset="0"/>
              </a:rPr>
              <a:t>.</a:t>
            </a:r>
          </a:p>
          <a:p>
            <a:pPr marL="285750" indent="-285750">
              <a:buClr>
                <a:srgbClr val="836CD8"/>
              </a:buClr>
              <a:buFont typeface="Arial" panose="020B0604020202020204" pitchFamily="34" charset="0"/>
              <a:buChar char="•"/>
            </a:pPr>
            <a:r>
              <a:rPr lang="en-GB" sz="1800" dirty="0">
                <a:latin typeface="Roboto Light" panose="02000000000000000000" pitchFamily="2" charset="0"/>
              </a:rPr>
              <a:t>Meet new people.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Investment in the future.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Increased job prospects. </a:t>
            </a:r>
          </a:p>
          <a:p>
            <a:pPr marL="285750" indent="-285750">
              <a:buClr>
                <a:srgbClr val="836CD8"/>
              </a:buClr>
              <a:buFont typeface="Arial" panose="020B0604020202020204" pitchFamily="34" charset="0"/>
              <a:buChar char="•"/>
            </a:pPr>
            <a:r>
              <a:rPr lang="en-US" sz="1800" dirty="0">
                <a:latin typeface="Roboto Light" panose="02000000000000000000" pitchFamily="2" charset="0"/>
              </a:rPr>
              <a:t>Higher earning potential. </a:t>
            </a:r>
            <a:endParaRPr lang="en-GB" sz="1800" dirty="0">
              <a:latin typeface="Roboto Light" panose="02000000000000000000" pitchFamily="2" charset="0"/>
            </a:endParaRPr>
          </a:p>
          <a:p>
            <a:endParaRPr lang="en-GB" sz="1600" dirty="0"/>
          </a:p>
          <a:p>
            <a:endParaRPr lang="en-GB" sz="1600" dirty="0"/>
          </a:p>
          <a:p>
            <a:endParaRPr lang="en-GB" sz="1600" dirty="0"/>
          </a:p>
        </p:txBody>
      </p:sp>
      <p:sp>
        <p:nvSpPr>
          <p:cNvPr id="5" name="Date Placeholder 4">
            <a:extLst>
              <a:ext uri="{FF2B5EF4-FFF2-40B4-BE49-F238E27FC236}">
                <a16:creationId xmlns:a16="http://schemas.microsoft.com/office/drawing/2014/main" id="{D69D1405-B41D-4001-B8F3-AA1830C1CE6D}"/>
              </a:ext>
            </a:extLst>
          </p:cNvPr>
          <p:cNvSpPr>
            <a:spLocks noGrp="1"/>
          </p:cNvSpPr>
          <p:nvPr>
            <p:ph type="dt" sz="half" idx="10"/>
          </p:nvPr>
        </p:nvSpPr>
        <p:spPr/>
        <p:txBody>
          <a:bodyPr/>
          <a:lstStyle/>
          <a:p>
            <a:fld id="{3A6D6FAE-D43A-044F-91A1-990520CC9738}" type="datetime4">
              <a:rPr lang="en-GB" smtClean="0"/>
              <a:t>09 May 2023</a:t>
            </a:fld>
            <a:endParaRPr lang="en-US"/>
          </a:p>
        </p:txBody>
      </p:sp>
      <p:sp>
        <p:nvSpPr>
          <p:cNvPr id="6" name="Footer Placeholder 5">
            <a:extLst>
              <a:ext uri="{FF2B5EF4-FFF2-40B4-BE49-F238E27FC236}">
                <a16:creationId xmlns:a16="http://schemas.microsoft.com/office/drawing/2014/main" id="{804424D2-652F-481A-A0FD-348DB6A3BB40}"/>
              </a:ext>
            </a:extLst>
          </p:cNvPr>
          <p:cNvSpPr>
            <a:spLocks noGrp="1"/>
          </p:cNvSpPr>
          <p:nvPr>
            <p:ph type="ftr" sz="quarter" idx="3"/>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5351190D-EBA2-4372-B7A6-A450EAA3AC16}"/>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Tree>
    <p:extLst>
      <p:ext uri="{BB962C8B-B14F-4D97-AF65-F5344CB8AC3E}">
        <p14:creationId xmlns:p14="http://schemas.microsoft.com/office/powerpoint/2010/main" val="36610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AE2842-77EF-42C8-8F1B-9E5548059D6B}"/>
              </a:ext>
            </a:extLst>
          </p:cNvPr>
          <p:cNvSpPr>
            <a:spLocks noGrp="1"/>
          </p:cNvSpPr>
          <p:nvPr>
            <p:ph type="title"/>
          </p:nvPr>
        </p:nvSpPr>
        <p:spPr>
          <a:xfrm>
            <a:off x="287337" y="0"/>
            <a:ext cx="8228012" cy="1069791"/>
          </a:xfrm>
        </p:spPr>
        <p:txBody>
          <a:bodyPr>
            <a:normAutofit/>
          </a:bodyPr>
          <a:lstStyle/>
          <a:p>
            <a:r>
              <a:rPr lang="en-US" altLang="en-US" dirty="0">
                <a:latin typeface="Roboto" panose="02000000000000000000" pitchFamily="2" charset="0"/>
              </a:rPr>
              <a:t>What are the </a:t>
            </a:r>
            <a:r>
              <a:rPr lang="en-US" altLang="en-US" b="1" dirty="0">
                <a:latin typeface="Roboto" panose="02000000000000000000" pitchFamily="2" charset="0"/>
              </a:rPr>
              <a:t>options?</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1"/>
          </p:nvPr>
        </p:nvSpPr>
        <p:spPr>
          <a:xfrm>
            <a:off x="287336" y="1256255"/>
            <a:ext cx="8714773" cy="2853135"/>
          </a:xfrm>
        </p:spPr>
        <p:txBody>
          <a:bodyPr>
            <a:noAutofit/>
          </a:bodyPr>
          <a:lstStyle/>
          <a:p>
            <a:pPr eaLnBrk="1" hangingPunct="1">
              <a:spcAft>
                <a:spcPts val="600"/>
              </a:spcAft>
              <a:buClr>
                <a:srgbClr val="FBC651"/>
              </a:buCl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FBC651"/>
              </a:buCl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FBC651"/>
              </a:buCl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FBC651"/>
              </a:buCl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FBC651"/>
              </a:buCl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FBC651"/>
              </a:buCl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fld id="{C4ED188D-92F4-034A-B0E2-746E3DB61A52}" type="datetime4">
              <a:rPr lang="en-GB" smtClean="0">
                <a:solidFill>
                  <a:schemeClr val="bg1"/>
                </a:solidFill>
              </a:rPr>
              <a:t>09 May 2023</a:t>
            </a:fld>
            <a:endParaRPr lang="en-US">
              <a:solidFill>
                <a:schemeClr val="bg1"/>
              </a:solidFill>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r>
              <a:rPr lang="en-US">
                <a:solidFill>
                  <a:schemeClr val="bg1"/>
                </a:solidFill>
              </a:rPr>
              <a:t>Security marking: PUBLIC</a:t>
            </a: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6</a:t>
            </a:fld>
            <a:endParaRPr lang="en-US">
              <a:solidFill>
                <a:schemeClr val="bg1"/>
              </a:solidFill>
            </a:endParaRPr>
          </a:p>
        </p:txBody>
      </p:sp>
    </p:spTree>
    <p:extLst>
      <p:ext uri="{BB962C8B-B14F-4D97-AF65-F5344CB8AC3E}">
        <p14:creationId xmlns:p14="http://schemas.microsoft.com/office/powerpoint/2010/main" val="237458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34C9-4D33-443D-9B17-3B6DE15BA527}"/>
              </a:ext>
            </a:extLst>
          </p:cNvPr>
          <p:cNvSpPr>
            <a:spLocks noGrp="1"/>
          </p:cNvSpPr>
          <p:nvPr>
            <p:ph type="title"/>
          </p:nvPr>
        </p:nvSpPr>
        <p:spPr>
          <a:xfrm>
            <a:off x="287338" y="181498"/>
            <a:ext cx="3832176" cy="987425"/>
          </a:xfrm>
        </p:spPr>
        <p:txBody>
          <a:bodyPr>
            <a:normAutofit/>
          </a:bodyPr>
          <a:lstStyle/>
          <a:p>
            <a:r>
              <a:rPr lang="en-GB" altLang="en-US" sz="3600" b="1" dirty="0">
                <a:latin typeface="Roboto "/>
              </a:rPr>
              <a:t>What’s right?</a:t>
            </a:r>
            <a:endParaRPr lang="en-GB" dirty="0">
              <a:latin typeface="Roboto "/>
            </a:endParaRPr>
          </a:p>
        </p:txBody>
      </p:sp>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idx="1"/>
          </p:nvPr>
        </p:nvPicPr>
        <p:blipFill>
          <a:blip r:embed="rId2"/>
          <a:srcRect l="8986" r="8986"/>
          <a:stretch>
            <a:fillRect/>
          </a:stretch>
        </p:blipFill>
        <p:spPr/>
      </p:pic>
      <p:sp>
        <p:nvSpPr>
          <p:cNvPr id="3" name="Content Placeholder 2">
            <a:extLst>
              <a:ext uri="{FF2B5EF4-FFF2-40B4-BE49-F238E27FC236}">
                <a16:creationId xmlns:a16="http://schemas.microsoft.com/office/drawing/2014/main" id="{7552CE23-A83E-40CF-B3ED-D7376E9F350D}"/>
              </a:ext>
            </a:extLst>
          </p:cNvPr>
          <p:cNvSpPr>
            <a:spLocks noGrp="1"/>
          </p:cNvSpPr>
          <p:nvPr>
            <p:ph type="body" sz="half" idx="2"/>
          </p:nvPr>
        </p:nvSpPr>
        <p:spPr>
          <a:xfrm>
            <a:off x="287338" y="1327035"/>
            <a:ext cx="4188969" cy="3534732"/>
          </a:xfrm>
        </p:spPr>
        <p:txBody>
          <a:bodyPr>
            <a:normAutofit fontScale="32500" lnSpcReduction="20000"/>
          </a:bodyPr>
          <a:lstStyle/>
          <a:p>
            <a:pPr eaLnBrk="1" hangingPunct="1">
              <a:lnSpc>
                <a:spcPct val="110000"/>
              </a:lnSpc>
              <a:spcBef>
                <a:spcPts val="600"/>
              </a:spcBef>
              <a:spcAft>
                <a:spcPts val="600"/>
              </a:spcAft>
              <a:buClr>
                <a:srgbClr val="5DB88D"/>
              </a:buClr>
              <a:defRPr/>
            </a:pPr>
            <a:r>
              <a:rPr lang="en-GB" sz="4600" dirty="0">
                <a:latin typeface="Roboto Light "/>
              </a:rPr>
              <a:t>There are a number of things to consider with your next step :</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something you</a:t>
            </a:r>
            <a:r>
              <a:rPr lang="en-GB" sz="4600" i="1" dirty="0">
                <a:latin typeface="Roboto Light "/>
              </a:rPr>
              <a:t> </a:t>
            </a:r>
            <a:r>
              <a:rPr lang="en-GB" sz="4600" dirty="0">
                <a:latin typeface="Roboto Light "/>
              </a:rPr>
              <a:t>enjoy – you are investing time and effort </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whether it’s right for your career path – check with employers and professional organisations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location – city or rural, transport links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a study and assessment style that suits you</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environment including extracurricular, clubs, and societies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finances</a:t>
            </a:r>
          </a:p>
          <a:p>
            <a:pPr>
              <a:lnSpc>
                <a:spcPct val="110000"/>
              </a:lnSpc>
            </a:pPr>
            <a:endParaRPr lang="en-GB" sz="2000" dirty="0"/>
          </a:p>
        </p:txBody>
      </p:sp>
      <p:sp>
        <p:nvSpPr>
          <p:cNvPr id="4" name="Date Placeholder 3">
            <a:extLst>
              <a:ext uri="{FF2B5EF4-FFF2-40B4-BE49-F238E27FC236}">
                <a16:creationId xmlns:a16="http://schemas.microsoft.com/office/drawing/2014/main" id="{552E4ECC-8AA0-4F4C-9DE3-42FD31868FD5}"/>
              </a:ext>
            </a:extLst>
          </p:cNvPr>
          <p:cNvSpPr>
            <a:spLocks noGrp="1"/>
          </p:cNvSpPr>
          <p:nvPr>
            <p:ph type="dt" sz="half" idx="10"/>
          </p:nvPr>
        </p:nvSpPr>
        <p:spPr/>
        <p:txBody>
          <a:bodyPr/>
          <a:lstStyle/>
          <a:p>
            <a:fld id="{F89949EC-4DB5-BC47-A7D2-D67B815AF9FF}" type="datetime4">
              <a:rPr lang="en-GB" smtClean="0"/>
              <a:t>09 May 2023</a:t>
            </a:fld>
            <a:endParaRPr lang="en-US"/>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Tree>
    <p:extLst>
      <p:ext uri="{BB962C8B-B14F-4D97-AF65-F5344CB8AC3E}">
        <p14:creationId xmlns:p14="http://schemas.microsoft.com/office/powerpoint/2010/main" val="2988923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B74BC8-58E4-DD65-38B3-A3F9F9F26306}"/>
              </a:ext>
            </a:extLst>
          </p:cNvPr>
          <p:cNvSpPr>
            <a:spLocks noGrp="1"/>
          </p:cNvSpPr>
          <p:nvPr>
            <p:ph type="ctrTitle"/>
          </p:nvPr>
        </p:nvSpPr>
        <p:spPr>
          <a:xfrm>
            <a:off x="572040" y="920849"/>
            <a:ext cx="4240306" cy="1917167"/>
          </a:xfrm>
        </p:spPr>
        <p:txBody>
          <a:bodyPr/>
          <a:lstStyle/>
          <a:p>
            <a:r>
              <a:rPr lang="en-GB" sz="4200" dirty="0"/>
              <a:t>University or college</a:t>
            </a:r>
            <a:br>
              <a:rPr lang="en-GB" sz="4200" dirty="0"/>
            </a:br>
            <a:r>
              <a:rPr lang="en-GB" sz="1800" dirty="0"/>
              <a:t>What’s right for you? </a:t>
            </a:r>
          </a:p>
        </p:txBody>
      </p:sp>
      <p:sp>
        <p:nvSpPr>
          <p:cNvPr id="11" name="Subtitle 10">
            <a:extLst>
              <a:ext uri="{FF2B5EF4-FFF2-40B4-BE49-F238E27FC236}">
                <a16:creationId xmlns:a16="http://schemas.microsoft.com/office/drawing/2014/main" id="{16EEFCF1-693E-7493-832A-68EECB7A4CAF}"/>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FC970CAB-CEB9-DD0F-885C-9F89944FE151}"/>
              </a:ext>
            </a:extLst>
          </p:cNvPr>
          <p:cNvSpPr>
            <a:spLocks noGrp="1"/>
          </p:cNvSpPr>
          <p:nvPr>
            <p:ph type="dt" sz="half" idx="4294967295"/>
          </p:nvPr>
        </p:nvSpPr>
        <p:spPr>
          <a:xfrm>
            <a:off x="6802438" y="4803775"/>
            <a:ext cx="2341562" cy="236538"/>
          </a:xfrm>
        </p:spPr>
        <p:txBody>
          <a:bodyPr/>
          <a:lstStyle/>
          <a:p>
            <a:fld id="{53D41685-637F-A541-9AC9-5F46001ECA27}" type="datetime4">
              <a:rPr lang="en-GB" smtClean="0"/>
              <a:t>09 May 2023</a:t>
            </a:fld>
            <a:endParaRPr lang="en-US"/>
          </a:p>
        </p:txBody>
      </p:sp>
      <p:sp>
        <p:nvSpPr>
          <p:cNvPr id="6" name="Footer Placeholder 5">
            <a:extLst>
              <a:ext uri="{FF2B5EF4-FFF2-40B4-BE49-F238E27FC236}">
                <a16:creationId xmlns:a16="http://schemas.microsoft.com/office/drawing/2014/main" id="{1C1CDFD0-1A25-6B50-F5C0-788308024D0B}"/>
              </a:ext>
            </a:extLst>
          </p:cNvPr>
          <p:cNvSpPr>
            <a:spLocks noGrp="1"/>
          </p:cNvSpPr>
          <p:nvPr>
            <p:ph type="ftr" sz="quarter" idx="4294967295"/>
          </p:nvPr>
        </p:nvSpPr>
        <p:spPr>
          <a:xfrm>
            <a:off x="0" y="4803775"/>
            <a:ext cx="4483100" cy="227013"/>
          </a:xfrm>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97FA2B6-E2C0-DE7C-B5FF-90AB609B9C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8</a:t>
            </a:fld>
            <a:endParaRPr lang="en-US"/>
          </a:p>
        </p:txBody>
      </p:sp>
    </p:spTree>
    <p:extLst>
      <p:ext uri="{BB962C8B-B14F-4D97-AF65-F5344CB8AC3E}">
        <p14:creationId xmlns:p14="http://schemas.microsoft.com/office/powerpoint/2010/main" val="312271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055636"/>
            <a:ext cx="8569325" cy="3662541"/>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287338" y="-110358"/>
            <a:ext cx="7610869" cy="1019027"/>
          </a:xfrm>
        </p:spPr>
        <p:txBody>
          <a:bodyPr/>
          <a:lstStyle/>
          <a:p>
            <a:r>
              <a:rPr lang="en-GB" dirty="0">
                <a:latin typeface="Roboto" panose="02000000000000000000" pitchFamily="2" charset="0"/>
              </a:rPr>
              <a:t>Choosing the right place</a:t>
            </a:r>
          </a:p>
        </p:txBody>
      </p:sp>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09 May 2023</a:t>
            </a:fld>
            <a:endParaRPr lang="en-US" dirty="0"/>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dirty="0"/>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1256650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0FDCD6-A7AB-4E9A-8D34-6EB49E737799}">
  <ds:schemaRefs>
    <ds:schemaRef ds:uri="http://schemas.openxmlformats.org/package/2006/metadata/core-properties"/>
    <ds:schemaRef ds:uri="http://purl.org/dc/dcmitype/"/>
    <ds:schemaRef ds:uri="http://purl.org/dc/terms/"/>
    <ds:schemaRef ds:uri="55603442-09ec-4cf3-b21f-b1c3f828b53a"/>
    <ds:schemaRef ds:uri="733dae14-92ee-43b7-ae23-1dcf711a513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6966</TotalTime>
  <Words>2929</Words>
  <Application>Microsoft Office PowerPoint</Application>
  <PresentationFormat>On-screen Show (16:9)</PresentationFormat>
  <Paragraphs>514</Paragraphs>
  <Slides>46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Roboto</vt:lpstr>
      <vt:lpstr>Roboto </vt:lpstr>
      <vt:lpstr>Roboto Light</vt:lpstr>
      <vt:lpstr>Roboto Light </vt:lpstr>
      <vt:lpstr>Wingdings</vt:lpstr>
      <vt:lpstr>ucas2020</vt:lpstr>
      <vt:lpstr>Parents evening  presentation  </vt:lpstr>
      <vt:lpstr>What is UCAS? </vt:lpstr>
      <vt:lpstr>What Next? What are the options available? </vt:lpstr>
      <vt:lpstr>Choices available</vt:lpstr>
      <vt:lpstr>Why continue in education? </vt:lpstr>
      <vt:lpstr>What are the options?</vt:lpstr>
      <vt:lpstr>What’s right?</vt:lpstr>
      <vt:lpstr>University or college What’s right for you? </vt:lpstr>
      <vt:lpstr>Choosing the right place</vt:lpstr>
      <vt:lpstr>Choosing the right course</vt:lpstr>
      <vt:lpstr>UCAS Hub Your discovery tool </vt:lpstr>
      <vt:lpstr>Starting your research </vt:lpstr>
      <vt:lpstr>Personalised tools to help </vt:lpstr>
      <vt:lpstr>Personalised tools to help</vt:lpstr>
      <vt:lpstr>Our advice and events </vt:lpstr>
      <vt:lpstr>UCAS Exploring Apprenticeships</vt:lpstr>
      <vt:lpstr>What else do you need?</vt:lpstr>
      <vt:lpstr>Apprenticeships What you need to know  </vt:lpstr>
      <vt:lpstr>Apprenticeships</vt:lpstr>
      <vt:lpstr>The A – Z of apprenticeships</vt:lpstr>
      <vt:lpstr>What am I doing now? </vt:lpstr>
      <vt:lpstr>PowerPoint Presentation</vt:lpstr>
      <vt:lpstr>PowerPoint Presentation</vt:lpstr>
      <vt:lpstr>When can I apply?</vt:lpstr>
      <vt:lpstr>PowerPoint Presentation</vt:lpstr>
      <vt:lpstr>UCAS Exploring Apprenticeships</vt:lpstr>
      <vt:lpstr>UCAS Applications How to apply</vt:lpstr>
      <vt:lpstr>PowerPoint Presentation</vt:lpstr>
      <vt:lpstr>When to apply for 2024 entry</vt:lpstr>
      <vt:lpstr>Key facts</vt:lpstr>
      <vt:lpstr>Linking to a school</vt:lpstr>
      <vt:lpstr>Application</vt:lpstr>
      <vt:lpstr>Application </vt:lpstr>
      <vt:lpstr>The personal statement </vt:lpstr>
      <vt:lpstr>Start early</vt:lpstr>
      <vt:lpstr>Consider…</vt:lpstr>
      <vt:lpstr>PowerPoint Presentation</vt:lpstr>
      <vt:lpstr>Decisions</vt:lpstr>
      <vt:lpstr>Tracking your application</vt:lpstr>
      <vt:lpstr>Replies to offers</vt:lpstr>
      <vt:lpstr>Other options </vt:lpstr>
      <vt:lpstr>Next steps </vt:lpstr>
      <vt:lpstr>What can students  be doing?</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7</cp:revision>
  <dcterms:created xsi:type="dcterms:W3CDTF">2020-07-08T13:08:58Z</dcterms:created>
  <dcterms:modified xsi:type="dcterms:W3CDTF">2023-05-09T07:19:37Z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